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5143500" cx="9144000"/>
  <p:notesSz cx="6858000" cy="9144000"/>
  <p:embeddedFontLst>
    <p:embeddedFont>
      <p:font typeface="IBM Plex Sans"/>
      <p:regular r:id="rId52"/>
      <p:bold r:id="rId53"/>
      <p:italic r:id="rId54"/>
      <p:boldItalic r:id="rId55"/>
    </p:embeddedFont>
    <p:embeddedFont>
      <p:font typeface="IBM Plex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6" name="Alison Hil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D93972-B4B6-48B3-95B7-5E16C0C8E806}">
  <a:tblStyle styleId="{14D93972-B4B6-48B3-95B7-5E16C0C8E8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IBMPlexSans-bold.fntdata"/><Relationship Id="rId52" Type="http://schemas.openxmlformats.org/officeDocument/2006/relationships/font" Target="fonts/IBMPlexSans-regular.fntdata"/><Relationship Id="rId11" Type="http://schemas.openxmlformats.org/officeDocument/2006/relationships/slide" Target="slides/slide4.xml"/><Relationship Id="rId55" Type="http://schemas.openxmlformats.org/officeDocument/2006/relationships/font" Target="fonts/IBMPlexSans-boldItalic.fntdata"/><Relationship Id="rId10" Type="http://schemas.openxmlformats.org/officeDocument/2006/relationships/slide" Target="slides/slide3.xml"/><Relationship Id="rId54" Type="http://schemas.openxmlformats.org/officeDocument/2006/relationships/font" Target="fonts/IBMPlexSans-italic.fntdata"/><Relationship Id="rId13" Type="http://schemas.openxmlformats.org/officeDocument/2006/relationships/slide" Target="slides/slide6.xml"/><Relationship Id="rId57" Type="http://schemas.openxmlformats.org/officeDocument/2006/relationships/font" Target="fonts/IBMPlexMono-bold.fntdata"/><Relationship Id="rId12" Type="http://schemas.openxmlformats.org/officeDocument/2006/relationships/slide" Target="slides/slide5.xml"/><Relationship Id="rId56" Type="http://schemas.openxmlformats.org/officeDocument/2006/relationships/font" Target="fonts/IBMPlexMono-regular.fntdata"/><Relationship Id="rId15" Type="http://schemas.openxmlformats.org/officeDocument/2006/relationships/slide" Target="slides/slide8.xml"/><Relationship Id="rId59" Type="http://schemas.openxmlformats.org/officeDocument/2006/relationships/font" Target="fonts/IBMPlexMono-boldItalic.fntdata"/><Relationship Id="rId14" Type="http://schemas.openxmlformats.org/officeDocument/2006/relationships/slide" Target="slides/slide7.xml"/><Relationship Id="rId58" Type="http://schemas.openxmlformats.org/officeDocument/2006/relationships/font" Target="fonts/IBMPlexMon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0-28T18:28:55.075">
    <p:pos x="900" y="223"/>
    <p:text>just index</p:text>
  </p:cm>
  <p:cm authorId="0" idx="2" dt="2025-10-30T21:40:00.629">
    <p:pos x="900" y="323"/>
    <p:text>from video 
to audio 
to transcript 
to chunked transcript
to embedding index on the chunks</p:text>
  </p:cm>
  <p:cm authorId="0" idx="3" dt="2025-10-28T18:30:33.756">
    <p:pos x="900" y="323"/>
    <p:text>add destination flag on audio</p:text>
  </p:cm>
  <p:cm authorId="0" idx="4" dt="2025-10-30T21:37:46.428">
    <p:pos x="900" y="323"/>
    <p:text>2 tables- chunked transcript is a view
A view hanging off the main table
Show the rows and the view</p:text>
  </p:cm>
  <p:cm authorId="0" idx="5" dt="2025-10-30T21:39:01.464">
    <p:pos x="900" y="323"/>
    <p:text>Can embed audio and video with TwelveLabs (in the same space) - but we don't have the ability YET to do multicolumn index</p:text>
  </p:cm>
  <p:cm authorId="0" idx="6" dt="2025-10-30T21:40:00.629">
    <p:pos x="900" y="323"/>
    <p:text>Here is your video table - here is your extracted audio, 30 second chunks of audio (embed with TwelveLabs), could also do a transcript and then embed the words.
Another view (frame view) - embed those images, the views get automatically populated with the data derived from the main video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4ef7eaa71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4ef7eaa71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00fbffc0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00fbffc0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00fbffc0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00fbffc0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00fbffc0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00fbffc0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actual problem here- two streams of work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0a9f2e98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0a9f2e98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actual problem here- two streams of work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00fbffc0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00fbffc0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00fbffc0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00fbffc0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heading row with the specifics of the transform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ec350116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ec350116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ec350116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9ec350116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about better ways to do embeddings- we make it easier to use these kinds of libraries successfully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0a9f2e982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0a9f2e982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about better ways to do embeddings- we make it easier to use these kinds of libraries successfully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ec350116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9ec350116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00fbffc0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a00fbffc0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98be60d16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98be60d16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about better ways to do embeddings- we make it easier to use these kinds of libraries successfully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98be60d168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98be60d168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about better ways to do embeddings- we make it easier to use these kinds of libraries successfully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a11b5a565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a11b5a565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about better ways to do embeddings- we make it easier to use these kinds of libraries successfully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9ec350116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9ec350116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50fe0e85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50fe0e85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focus on data products: not an end-to-end tool for creating apps w/ UI, etc.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design goals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data plumbing is often the most time-consuming part of engineering data products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and the least differentiated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observability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did i actually get back from the llm, etc.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how is my product performing?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4e12c8da1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4e12c8da1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ef7eaa71b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ef7eaa71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store any kind of data useful for data product; no need to dump data into external system and then store references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fully functional database system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concurrency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transactions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out-of-memory execution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caches external media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goal: capture all data relevant for AI data products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4f20f946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4f20f946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 express any kind of transformation or retrieval; no need to dump data out and run script over it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supports all standard query operators:</a:t>
            </a:r>
            <a:br>
              <a:rPr lang="en" sz="1400"/>
            </a:br>
            <a:r>
              <a:rPr lang="en" sz="1400"/>
              <a:t>where(), select(), join(), order_by(), group_by()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json path expressions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json is a very common data type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need to be able to query and transform it without having to dump it out and resort to scripts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queries translated into execution plans that include Select stmt against Postgres, plus additional in-memory execution of Python logic</a:t>
            </a:r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f12cffe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4f12cffe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core concepts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execution logic (transformations, model inference, …) is embedded into table structure as computed columns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data updates (insert/update/delete) maintain table structure automatically and incrementally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schema updates (adding a column) is also incremental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today with eager materialization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analogy: spreadsheet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show cells w/ output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4f12cffec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4f12cffec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views are materialized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view structure is also maintained automatically and incrementally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m_v.audio: implicit join to parent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views with filters express lineage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views let you define complex conditional data flows declaratively, via filters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Iterator views: lateral join explode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82c7e6fb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82c7e6fb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4f12cffec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4f12cffec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entire tree of views is maintained incrementally and automatically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other examples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audio chunking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medical image tile iterators</a:t>
            </a:r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4da1e4b35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4da1e4b35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runtime materialization of frames; otherwise completely non-scalable size explosion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f12cffec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4f12cffec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feature of Pixeltable; not a stand-alone product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indexes can be added </a:t>
            </a:r>
            <a:r>
              <a:rPr b="1" lang="en" sz="1400">
                <a:solidFill>
                  <a:schemeClr val="dk1"/>
                </a:solidFill>
              </a:rPr>
              <a:t>declaratively</a:t>
            </a:r>
            <a:r>
              <a:rPr lang="en" sz="1400">
                <a:solidFill>
                  <a:schemeClr val="dk1"/>
                </a:solidFill>
              </a:rPr>
              <a:t> to any column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possibly multiple indices on a column; example: re-ranking of different retrieval methods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data updates are reflected in indexes </a:t>
            </a:r>
            <a:r>
              <a:rPr b="1" lang="en" sz="1400">
                <a:solidFill>
                  <a:schemeClr val="dk1"/>
                </a:solidFill>
              </a:rPr>
              <a:t>automatically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b="1" lang="en" sz="1400">
                <a:solidFill>
                  <a:schemeClr val="dk1"/>
                </a:solidFill>
              </a:rPr>
              <a:t>incrementally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similarity search is part of the query language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use multimodal example; index an image or use an image to search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show example with additional predicates; faceted search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vector indexing is a feature of Pixeltable, not a stand-alone product or api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4f12cffec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4f12cffec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 Python function (or async function) can be turned into a Pixeltable function with the udf decorator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parameters and return value need to be compatible with Pixeltable’s column types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Pixeltable has a lot of pre-packaged udfs: popular external API services like Anthropic, OpenAI, etc.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popular packages, eg, Pillow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covers broad spectrum of computational patterns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ex.: object tracking as window function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iterator = table-generating function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4f12cffec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4f12cffec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schema and data changes are transactional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schema and data changes are versioned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linear version history, no branches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versions are stored incrementally/differentially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eg, 10 snapshots don’t require 10x storage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named snapshots: query like any table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revert() lets you go back to the previous version</a:t>
            </a:r>
            <a:endParaRPr sz="14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4f12cffec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4f12cffec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tables/views/snapshots can be replicated to and from the cloud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includes media data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github analogy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 beta, to be released in a few weeks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cloud execution for cloud-hosted tables via the SDK</a:t>
            </a:r>
            <a:endParaRPr sz="18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4e12c8da1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4e12c8da1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tables/views/snapshots can be replicated to and from the cloud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includes media data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github analogy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○"/>
            </a:pPr>
            <a:r>
              <a:rPr lang="en" sz="1800">
                <a:solidFill>
                  <a:srgbClr val="595959"/>
                </a:solidFill>
              </a:rPr>
              <a:t>in beta, to be released in a few weeks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cloud execution for cloud-hosted tables via the SDK</a:t>
            </a:r>
            <a:endParaRPr sz="18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f12cffec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4f12cffec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4f12cffec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4f12cffec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Pixelagent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proof-of-concept implementation of agent framework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utilizes Pixeltable for memory, retrieval, orchestration, observability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compact: few hundred lines of code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easy to start with to create your own custom agent framework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https://github.com/pixeltable/pixelagent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Pixelbot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sample implementation of a multi-modal AI agent with infinite memory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hosted at &lt;url&gt;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4e12c8da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4e12c8da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Pixelagent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proof-of-concept implementation of agent framework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utilizes Pixeltable for memory, retrieval, orchestration, observability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compact: few hundred lines of code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easy to start with to create your own custom agent framework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https://github.com/pixeltable/pixelagent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</a:rPr>
              <a:t>Pixelbot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sample implementation of a multi-modal AI agent with infinite memory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hosted at &lt;url&gt;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82c7e6fb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82c7e6fb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a11b5a565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a11b5a565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00fbffc0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a00fbffc0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4f12cffec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4f12cffec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udf will be the unit of serving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982c7e6fb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982c7e6fb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a00fbffc0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a00fbffc0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00fbffc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00fbffc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00fbffc0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00fbffc0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actual problem here- two streams of work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00fbffc0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00fbffc0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actual problem here- two streams of work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00fbffc0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00fbffc0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actual problem here- two streams of work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00fbffc0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00fbffc0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actual problem here- two streams of work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E7E1D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0EDE8">
            <a:alpha val="95000"/>
          </a:srgbClr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IBM Plex Sans"/>
              <a:buNone/>
              <a:defRPr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 title="pixeltable-logo.jpg"/>
          <p:cNvPicPr preferRelativeResize="0"/>
          <p:nvPr/>
        </p:nvPicPr>
        <p:blipFill rotWithShape="1">
          <a:blip r:embed="rId2">
            <a:alphaModFix/>
          </a:blip>
          <a:srcRect b="8585" l="11626" r="11633" t="8865"/>
          <a:stretch/>
        </p:blipFill>
        <p:spPr>
          <a:xfrm>
            <a:off x="8472450" y="172725"/>
            <a:ext cx="548699" cy="59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0EDE8">
            <a:alpha val="950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b="1"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xkcd.com/205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gif"/><Relationship Id="rId4" Type="http://schemas.openxmlformats.org/officeDocument/2006/relationships/image" Target="../media/image5.png"/><Relationship Id="rId5" Type="http://schemas.openxmlformats.org/officeDocument/2006/relationships/image" Target="../media/image1.gif"/><Relationship Id="rId6" Type="http://schemas.openxmlformats.org/officeDocument/2006/relationships/image" Target="../media/image3.gif"/><Relationship Id="rId7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.gif"/><Relationship Id="rId5" Type="http://schemas.openxmlformats.org/officeDocument/2006/relationships/image" Target="../media/image9.gif"/><Relationship Id="rId6" Type="http://schemas.openxmlformats.org/officeDocument/2006/relationships/image" Target="../media/image8.png"/><Relationship Id="rId7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.gif"/><Relationship Id="rId5" Type="http://schemas.openxmlformats.org/officeDocument/2006/relationships/image" Target="../media/image9.gif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9.gif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4.gif"/><Relationship Id="rId5" Type="http://schemas.openxmlformats.org/officeDocument/2006/relationships/image" Target="../media/image9.gif"/><Relationship Id="rId6" Type="http://schemas.openxmlformats.org/officeDocument/2006/relationships/image" Target="../media/image8.png"/><Relationship Id="rId7" Type="http://schemas.openxmlformats.org/officeDocument/2006/relationships/image" Target="../media/image1.gif"/><Relationship Id="rId8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10" Type="http://schemas.openxmlformats.org/officeDocument/2006/relationships/image" Target="../media/image28.png"/><Relationship Id="rId9" Type="http://schemas.openxmlformats.org/officeDocument/2006/relationships/image" Target="../media/image4.gif"/><Relationship Id="rId5" Type="http://schemas.openxmlformats.org/officeDocument/2006/relationships/image" Target="../media/image9.gif"/><Relationship Id="rId6" Type="http://schemas.openxmlformats.org/officeDocument/2006/relationships/image" Target="../media/image8.png"/><Relationship Id="rId7" Type="http://schemas.openxmlformats.org/officeDocument/2006/relationships/image" Target="../media/image1.gif"/><Relationship Id="rId8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pixeltable.com/waitlist" TargetMode="External"/><Relationship Id="rId4" Type="http://schemas.openxmlformats.org/officeDocument/2006/relationships/hyperlink" Target="https://github.com/apreshill/pxt-tucci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pixeltable/pixeltable" TargetMode="External"/><Relationship Id="rId4" Type="http://schemas.openxmlformats.org/officeDocument/2006/relationships/hyperlink" Target="http://docs.pixeltable.com/docs/examples/use-cases" TargetMode="External"/><Relationship Id="rId9" Type="http://schemas.openxmlformats.org/officeDocument/2006/relationships/hyperlink" Target="http://agent.pixeltable.com" TargetMode="External"/><Relationship Id="rId5" Type="http://schemas.openxmlformats.org/officeDocument/2006/relationships/hyperlink" Target="http://github.com/pixeltable/pixeltable-mcp-server" TargetMode="External"/><Relationship Id="rId6" Type="http://schemas.openxmlformats.org/officeDocument/2006/relationships/hyperlink" Target="https://github.com/pixeltable/pixelagent" TargetMode="External"/><Relationship Id="rId7" Type="http://schemas.openxmlformats.org/officeDocument/2006/relationships/hyperlink" Target="http://github.com/pixeltable/pixelagent" TargetMode="External"/><Relationship Id="rId8" Type="http://schemas.openxmlformats.org/officeDocument/2006/relationships/hyperlink" Target="http://agent.pixeltable.com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1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DE8">
            <a:alpha val="94900"/>
          </a:srgbClr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457200" y="1981200"/>
            <a:ext cx="8520600" cy="12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latin typeface="IBM Plex Sans"/>
                <a:ea typeface="IBM Plex Sans"/>
                <a:cs typeface="IBM Plex Sans"/>
                <a:sym typeface="IBM Plex Sans"/>
              </a:rPr>
              <a:t>Open-Source Data Infrastructure for Multimodal AI</a:t>
            </a:r>
            <a:endParaRPr b="1" sz="4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57200" y="3352800"/>
            <a:ext cx="51054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34343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Marcel Kornacker</a:t>
            </a:r>
            <a:endParaRPr b="1" sz="2000">
              <a:solidFill>
                <a:srgbClr val="43434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72" y="457200"/>
            <a:ext cx="3513528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457200" y="1524000"/>
            <a:ext cx="3429000" cy="4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November 6</a:t>
            </a:r>
            <a:r>
              <a:rPr lang="en" sz="1500">
                <a:latin typeface="IBM Plex Sans"/>
                <a:ea typeface="IBM Plex Sans"/>
                <a:cs typeface="IBM Plex Sans"/>
                <a:sym typeface="IBM Plex Sans"/>
              </a:rPr>
              <a:t> 2025</a:t>
            </a:r>
            <a:endParaRPr sz="1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the actual problem here?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3088"/>
            <a:ext cx="8839200" cy="317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0" y="4804800"/>
            <a:ext cx="187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https://xkcd.com/2054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5098500" y="921250"/>
            <a:ext cx="3467700" cy="3647700"/>
          </a:xfrm>
          <a:prstGeom prst="rect">
            <a:avLst/>
          </a:prstGeom>
          <a:solidFill>
            <a:srgbClr val="E7E1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577800" y="921250"/>
            <a:ext cx="3467700" cy="3647700"/>
          </a:xfrm>
          <a:prstGeom prst="rect">
            <a:avLst/>
          </a:prstGeom>
          <a:solidFill>
            <a:srgbClr val="E7E1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</a:t>
            </a:r>
            <a:r>
              <a:rPr lang="en"/>
              <a:t>atabases </a:t>
            </a:r>
            <a:r>
              <a:rPr i="1" lang="en"/>
              <a:t>store data.</a:t>
            </a:r>
            <a:r>
              <a:rPr lang="en"/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O</a:t>
            </a:r>
            <a:r>
              <a:rPr lang="en"/>
              <a:t>rchestration tools </a:t>
            </a:r>
            <a:r>
              <a:rPr i="1" lang="en"/>
              <a:t>run transformations. </a:t>
            </a:r>
            <a:endParaRPr i="1" sz="1050">
              <a:solidFill>
                <a:srgbClr val="434343"/>
              </a:solidFill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" name="Google Shape;158;p24"/>
          <p:cNvCxnSpPr/>
          <p:nvPr/>
        </p:nvCxnSpPr>
        <p:spPr>
          <a:xfrm>
            <a:off x="4575425" y="-16000"/>
            <a:ext cx="0" cy="515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4"/>
          <p:cNvSpPr txBox="1"/>
          <p:nvPr>
            <p:ph type="title"/>
          </p:nvPr>
        </p:nvSpPr>
        <p:spPr>
          <a:xfrm>
            <a:off x="577800" y="1100350"/>
            <a:ext cx="34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Storage 🗄️ </a:t>
            </a:r>
            <a:endParaRPr sz="2400"/>
          </a:p>
        </p:txBody>
      </p:sp>
      <p:sp>
        <p:nvSpPr>
          <p:cNvPr id="160" name="Google Shape;160;p24"/>
          <p:cNvSpPr txBox="1"/>
          <p:nvPr>
            <p:ph type="title"/>
          </p:nvPr>
        </p:nvSpPr>
        <p:spPr>
          <a:xfrm>
            <a:off x="5098500" y="1100350"/>
            <a:ext cx="34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Orchestration ⚙️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/>
          <p:nvPr/>
        </p:nvSpPr>
        <p:spPr>
          <a:xfrm>
            <a:off x="5098500" y="921250"/>
            <a:ext cx="3467700" cy="3647700"/>
          </a:xfrm>
          <a:prstGeom prst="rect">
            <a:avLst/>
          </a:prstGeom>
          <a:solidFill>
            <a:srgbClr val="E7E1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577800" y="921250"/>
            <a:ext cx="3467700" cy="3647700"/>
          </a:xfrm>
          <a:prstGeom prst="rect">
            <a:avLst/>
          </a:prstGeom>
          <a:solidFill>
            <a:srgbClr val="E7E1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Databases </a:t>
            </a:r>
            <a:r>
              <a:rPr i="1" lang="en"/>
              <a:t>store data.</a:t>
            </a:r>
            <a:r>
              <a:rPr lang="en"/>
              <a:t>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Orchestration tools </a:t>
            </a:r>
            <a:r>
              <a:rPr i="1" lang="en"/>
              <a:t>run transformations. </a:t>
            </a:r>
            <a:endParaRPr i="1" sz="1050">
              <a:solidFill>
                <a:srgbClr val="434343"/>
              </a:solidFill>
            </a:endParaRPr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" name="Google Shape;170;p25"/>
          <p:cNvCxnSpPr/>
          <p:nvPr/>
        </p:nvCxnSpPr>
        <p:spPr>
          <a:xfrm>
            <a:off x="4575425" y="-16000"/>
            <a:ext cx="0" cy="515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5"/>
          <p:cNvCxnSpPr/>
          <p:nvPr/>
        </p:nvCxnSpPr>
        <p:spPr>
          <a:xfrm flipH="1" rot="-5400000">
            <a:off x="4568275" y="403400"/>
            <a:ext cx="600" cy="4267200"/>
          </a:xfrm>
          <a:prstGeom prst="curvedConnector3">
            <a:avLst>
              <a:gd fmla="val -1079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5"/>
          <p:cNvCxnSpPr/>
          <p:nvPr/>
        </p:nvCxnSpPr>
        <p:spPr>
          <a:xfrm rot="5400000">
            <a:off x="4568375" y="1005320"/>
            <a:ext cx="600" cy="4267200"/>
          </a:xfrm>
          <a:prstGeom prst="curvedConnector3">
            <a:avLst>
              <a:gd fmla="val 115579167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73" name="Google Shape;173;p25"/>
          <p:cNvSpPr txBox="1"/>
          <p:nvPr/>
        </p:nvSpPr>
        <p:spPr>
          <a:xfrm>
            <a:off x="4297650" y="1558750"/>
            <a:ext cx="54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🤕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4297650" y="3517100"/>
            <a:ext cx="54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😖</a:t>
            </a:r>
            <a:endParaRPr sz="30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577800" y="1100350"/>
            <a:ext cx="34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Storage 🗄️ </a:t>
            </a:r>
            <a:endParaRPr sz="2400"/>
          </a:p>
        </p:txBody>
      </p:sp>
      <p:sp>
        <p:nvSpPr>
          <p:cNvPr id="176" name="Google Shape;176;p25"/>
          <p:cNvSpPr txBox="1"/>
          <p:nvPr>
            <p:ph type="title"/>
          </p:nvPr>
        </p:nvSpPr>
        <p:spPr>
          <a:xfrm>
            <a:off x="5098500" y="1100350"/>
            <a:ext cx="34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Orchestration ⚙️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907525" y="989850"/>
            <a:ext cx="7322100" cy="3588900"/>
          </a:xfrm>
          <a:prstGeom prst="roundRect">
            <a:avLst>
              <a:gd fmla="val 5259" name="adj"/>
            </a:avLst>
          </a:prstGeom>
          <a:solidFill>
            <a:srgbClr val="E7E1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907525" y="2536700"/>
            <a:ext cx="3054900" cy="11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D</a:t>
            </a:r>
            <a:r>
              <a:rPr lang="en" strike="sngStrike"/>
              <a:t>atabases </a:t>
            </a:r>
            <a:r>
              <a:rPr i="1" lang="en" strike="sngStrike"/>
              <a:t>store data. </a:t>
            </a:r>
            <a:endParaRPr i="1" strike="sngStrike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database system that knows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how to store </a:t>
            </a:r>
            <a:r>
              <a:rPr i="1" lang="en" u="sng"/>
              <a:t>and create data</a:t>
            </a:r>
            <a:r>
              <a:rPr lang="en"/>
              <a:t>.</a:t>
            </a:r>
            <a:endParaRPr/>
          </a:p>
        </p:txBody>
      </p:sp>
      <p:sp>
        <p:nvSpPr>
          <p:cNvPr id="183" name="Google Shape;183;p26"/>
          <p:cNvSpPr txBox="1"/>
          <p:nvPr>
            <p:ph idx="2" type="body"/>
          </p:nvPr>
        </p:nvSpPr>
        <p:spPr>
          <a:xfrm>
            <a:off x="5174825" y="2536700"/>
            <a:ext cx="3054900" cy="11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O</a:t>
            </a:r>
            <a:r>
              <a:rPr lang="en" strike="sngStrike"/>
              <a:t>rchestration tools </a:t>
            </a:r>
            <a:r>
              <a:rPr i="1" lang="en" strike="sngStrike"/>
              <a:t>run transformations.</a:t>
            </a:r>
            <a:endParaRPr i="1" strike="sngStrike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</a:t>
            </a:r>
            <a:r>
              <a:rPr lang="en"/>
              <a:t>n orchestration system that knows </a:t>
            </a:r>
            <a:br>
              <a:rPr lang="en"/>
            </a:br>
            <a:r>
              <a:rPr i="1" lang="en"/>
              <a:t>how to run transformations </a:t>
            </a:r>
            <a:br>
              <a:rPr i="1" lang="en"/>
            </a:br>
            <a:r>
              <a:rPr i="1" lang="en" u="sng"/>
              <a:t>and where to put the data</a:t>
            </a:r>
            <a:r>
              <a:rPr lang="en"/>
              <a:t>.</a:t>
            </a:r>
            <a:r>
              <a:rPr lang="en"/>
              <a:t> </a:t>
            </a:r>
            <a:endParaRPr sz="1050">
              <a:solidFill>
                <a:srgbClr val="434343"/>
              </a:solidFill>
            </a:endParaRPr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6"/>
          <p:cNvSpPr/>
          <p:nvPr/>
        </p:nvSpPr>
        <p:spPr>
          <a:xfrm rot="5400000">
            <a:off x="4389319" y="-2675285"/>
            <a:ext cx="358500" cy="7322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6" name="Google Shape;186;p26"/>
          <p:cNvSpPr txBox="1"/>
          <p:nvPr>
            <p:ph type="title"/>
          </p:nvPr>
        </p:nvSpPr>
        <p:spPr>
          <a:xfrm>
            <a:off x="2568625" y="23380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Pixeltable is both</a:t>
            </a:r>
            <a:endParaRPr sz="2400"/>
          </a:p>
        </p:txBody>
      </p:sp>
      <p:cxnSp>
        <p:nvCxnSpPr>
          <p:cNvPr id="187" name="Google Shape;187;p26"/>
          <p:cNvCxnSpPr>
            <a:stCxn id="182" idx="0"/>
            <a:endCxn id="183" idx="0"/>
          </p:cNvCxnSpPr>
          <p:nvPr/>
        </p:nvCxnSpPr>
        <p:spPr>
          <a:xfrm flipH="1" rot="-5400000">
            <a:off x="4568275" y="403400"/>
            <a:ext cx="600" cy="4267200"/>
          </a:xfrm>
          <a:prstGeom prst="curvedConnector3">
            <a:avLst>
              <a:gd fmla="val -1079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6"/>
          <p:cNvCxnSpPr>
            <a:stCxn id="183" idx="2"/>
            <a:endCxn id="182" idx="2"/>
          </p:cNvCxnSpPr>
          <p:nvPr/>
        </p:nvCxnSpPr>
        <p:spPr>
          <a:xfrm rot="5400000">
            <a:off x="4568375" y="1531100"/>
            <a:ext cx="600" cy="4267200"/>
          </a:xfrm>
          <a:prstGeom prst="curvedConnector3">
            <a:avLst>
              <a:gd fmla="val 115579167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89" name="Google Shape;189;p26"/>
          <p:cNvSpPr txBox="1"/>
          <p:nvPr/>
        </p:nvSpPr>
        <p:spPr>
          <a:xfrm>
            <a:off x="3699125" y="1604050"/>
            <a:ext cx="1783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Stored data as </a:t>
            </a:r>
            <a:r>
              <a:rPr b="1" lang="en" sz="1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inputs</a:t>
            </a:r>
            <a:endParaRPr sz="1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3543325" y="4301425"/>
            <a:ext cx="2050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Generated data as</a:t>
            </a:r>
            <a:r>
              <a:rPr b="1" lang="en" sz="11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outputs</a:t>
            </a:r>
            <a:endParaRPr sz="11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1" name="Google Shape;191;p26"/>
          <p:cNvSpPr txBox="1"/>
          <p:nvPr>
            <p:ph type="title"/>
          </p:nvPr>
        </p:nvSpPr>
        <p:spPr>
          <a:xfrm>
            <a:off x="577800" y="1100350"/>
            <a:ext cx="34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Storage 🗄️ </a:t>
            </a:r>
            <a:endParaRPr sz="2400"/>
          </a:p>
        </p:txBody>
      </p:sp>
      <p:sp>
        <p:nvSpPr>
          <p:cNvPr id="192" name="Google Shape;192;p26"/>
          <p:cNvSpPr txBox="1"/>
          <p:nvPr>
            <p:ph type="title"/>
          </p:nvPr>
        </p:nvSpPr>
        <p:spPr>
          <a:xfrm>
            <a:off x="5098500" y="1100350"/>
            <a:ext cx="34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Orchestration ⚙️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/>
          <p:nvPr/>
        </p:nvSpPr>
        <p:spPr>
          <a:xfrm>
            <a:off x="907525" y="989850"/>
            <a:ext cx="7322100" cy="3588900"/>
          </a:xfrm>
          <a:prstGeom prst="roundRect">
            <a:avLst>
              <a:gd fmla="val 5259" name="adj"/>
            </a:avLst>
          </a:prstGeom>
          <a:solidFill>
            <a:srgbClr val="E7E1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6003988" y="2247075"/>
            <a:ext cx="1013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6014738" y="2236425"/>
            <a:ext cx="1013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27"/>
          <p:cNvSpPr/>
          <p:nvPr/>
        </p:nvSpPr>
        <p:spPr>
          <a:xfrm>
            <a:off x="1960925" y="2247150"/>
            <a:ext cx="1013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2973938" y="2236425"/>
            <a:ext cx="1013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3987825" y="2236425"/>
            <a:ext cx="1013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948300" y="2300475"/>
            <a:ext cx="1013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948300" y="2247150"/>
            <a:ext cx="1013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6" name="Google Shape;206;p27"/>
          <p:cNvGraphicFramePr/>
          <p:nvPr/>
        </p:nvGraphicFramePr>
        <p:xfrm>
          <a:off x="947363" y="228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1013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s3_file</a:t>
                      </a:r>
                      <a:endParaRPr sz="9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7" name="Google Shape;207;p27"/>
          <p:cNvSpPr/>
          <p:nvPr/>
        </p:nvSpPr>
        <p:spPr>
          <a:xfrm rot="5400000">
            <a:off x="4389319" y="-2675285"/>
            <a:ext cx="358500" cy="7322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27"/>
          <p:cNvSpPr txBox="1"/>
          <p:nvPr>
            <p:ph type="title"/>
          </p:nvPr>
        </p:nvSpPr>
        <p:spPr>
          <a:xfrm>
            <a:off x="1837100" y="233800"/>
            <a:ext cx="54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00"/>
              <a:t>Pixeltable is both </a:t>
            </a:r>
            <a:r>
              <a:rPr lang="en" sz="1500">
                <a:solidFill>
                  <a:srgbClr val="595959"/>
                </a:solidFill>
              </a:rPr>
              <a:t>storage</a:t>
            </a:r>
            <a:r>
              <a:rPr lang="en" sz="1500"/>
              <a:t> and </a:t>
            </a:r>
            <a:r>
              <a:rPr lang="en" sz="1500">
                <a:solidFill>
                  <a:srgbClr val="595959"/>
                </a:solidFill>
              </a:rPr>
              <a:t>orchestration</a:t>
            </a:r>
            <a:r>
              <a:rPr lang="en" sz="1500"/>
              <a:t> + </a:t>
            </a:r>
            <a:r>
              <a:rPr lang="en" sz="1500"/>
              <a:t>a table API</a:t>
            </a:r>
            <a:endParaRPr sz="1500"/>
          </a:p>
        </p:txBody>
      </p:sp>
      <p:graphicFrame>
        <p:nvGraphicFramePr>
          <p:cNvPr id="209" name="Google Shape;209;p27"/>
          <p:cNvGraphicFramePr/>
          <p:nvPr/>
        </p:nvGraphicFramePr>
        <p:xfrm>
          <a:off x="1960838" y="228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1013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video_clip</a:t>
                      </a:r>
                      <a:endParaRPr sz="9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0" name="Google Shape;210;p27"/>
          <p:cNvGraphicFramePr/>
          <p:nvPr/>
        </p:nvGraphicFramePr>
        <p:xfrm>
          <a:off x="2974313" y="228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1013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audio_chunk</a:t>
                      </a:r>
                      <a:endParaRPr sz="9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1" name="Google Shape;211;p27"/>
          <p:cNvGraphicFramePr/>
          <p:nvPr/>
        </p:nvGraphicFramePr>
        <p:xfrm>
          <a:off x="3987788" y="228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1013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text</a:t>
                      </a:r>
                      <a:endParaRPr sz="9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Are you watching closely?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The world has changed.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The dream is always the same.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2" name="Google Shape;212;p27"/>
          <p:cNvGraphicFramePr/>
          <p:nvPr/>
        </p:nvGraphicFramePr>
        <p:xfrm>
          <a:off x="6014738" y="228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1013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embedding</a:t>
                      </a:r>
                      <a:endParaRPr sz="9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[0.2, 0.8, ...] </a:t>
                      </a:r>
                      <a:endParaRPr sz="7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[0.3, 0.7, ...]</a:t>
                      </a:r>
                      <a:endParaRPr sz="7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[0.1, 0.9, ...]</a:t>
                      </a:r>
                      <a:r>
                        <a:rPr lang="en" sz="11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 </a:t>
                      </a:r>
                      <a:endParaRPr sz="11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213" name="Google Shape;213;p27"/>
          <p:cNvCxnSpPr>
            <a:stCxn id="200" idx="0"/>
            <a:endCxn id="201" idx="0"/>
          </p:cNvCxnSpPr>
          <p:nvPr/>
        </p:nvCxnSpPr>
        <p:spPr>
          <a:xfrm rot="-5400000">
            <a:off x="2968775" y="1735200"/>
            <a:ext cx="10800" cy="1013100"/>
          </a:xfrm>
          <a:prstGeom prst="bentConnector3">
            <a:avLst>
              <a:gd fmla="val 2304167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214" name="Google Shape;214;p27" title="icons8-audio-wave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063" y="2711980"/>
            <a:ext cx="320025" cy="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 title="icons8-audio-wave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050" y="3092980"/>
            <a:ext cx="320025" cy="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 title="icons8-audio-wave(1)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063" y="3473980"/>
            <a:ext cx="320025" cy="3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2467175" y="1755400"/>
            <a:ext cx="101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extract audio</a:t>
            </a:r>
            <a:endParaRPr sz="8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18" name="Google Shape;218;p27" title="icons8-video-file-1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100" y="2711970"/>
            <a:ext cx="320025" cy="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 title="icons8-video-file-1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100" y="3092970"/>
            <a:ext cx="320025" cy="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 title="icons8-video-file-1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100" y="3473970"/>
            <a:ext cx="320025" cy="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 title="icons8-movi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988" y="2711980"/>
            <a:ext cx="320025" cy="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 title="icons8-movi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988" y="3092980"/>
            <a:ext cx="320025" cy="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 title="icons8-movi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7988" y="3473980"/>
            <a:ext cx="320025" cy="3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>
            <p:ph type="title"/>
          </p:nvPr>
        </p:nvSpPr>
        <p:spPr>
          <a:xfrm>
            <a:off x="577800" y="1100350"/>
            <a:ext cx="34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Storage 🗄️ </a:t>
            </a:r>
            <a:endParaRPr sz="2400"/>
          </a:p>
        </p:txBody>
      </p:sp>
      <p:sp>
        <p:nvSpPr>
          <p:cNvPr id="225" name="Google Shape;225;p27"/>
          <p:cNvSpPr txBox="1"/>
          <p:nvPr>
            <p:ph type="title"/>
          </p:nvPr>
        </p:nvSpPr>
        <p:spPr>
          <a:xfrm>
            <a:off x="5098500" y="1100350"/>
            <a:ext cx="34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Orchestration ⚙️</a:t>
            </a:r>
            <a:endParaRPr sz="2400"/>
          </a:p>
        </p:txBody>
      </p:sp>
      <p:cxnSp>
        <p:nvCxnSpPr>
          <p:cNvPr id="226" name="Google Shape;226;p27"/>
          <p:cNvCxnSpPr>
            <a:stCxn id="201" idx="2"/>
            <a:endCxn id="202" idx="2"/>
          </p:cNvCxnSpPr>
          <p:nvPr/>
        </p:nvCxnSpPr>
        <p:spPr>
          <a:xfrm flipH="1" rot="-5400000">
            <a:off x="3987338" y="3360525"/>
            <a:ext cx="600" cy="10140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27" name="Google Shape;227;p27"/>
          <p:cNvSpPr txBox="1"/>
          <p:nvPr/>
        </p:nvSpPr>
        <p:spPr>
          <a:xfrm>
            <a:off x="4357727" y="1594620"/>
            <a:ext cx="1286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summarize w/ </a:t>
            </a:r>
            <a:endParaRPr sz="8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OpenAI gpt-4o-mini</a:t>
            </a:r>
            <a:endParaRPr sz="8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aphicFrame>
        <p:nvGraphicFramePr>
          <p:cNvPr id="228" name="Google Shape;228;p27"/>
          <p:cNvGraphicFramePr/>
          <p:nvPr/>
        </p:nvGraphicFramePr>
        <p:xfrm>
          <a:off x="5000413" y="228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1013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summary</a:t>
                      </a:r>
                      <a:endParaRPr sz="9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" name="Google Shape;229;p27"/>
          <p:cNvGraphicFramePr/>
          <p:nvPr/>
        </p:nvGraphicFramePr>
        <p:xfrm>
          <a:off x="7026513" y="2289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1013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idx</a:t>
                      </a:r>
                      <a:endParaRPr sz="9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30" name="Google Shape;230;p27"/>
          <p:cNvSpPr/>
          <p:nvPr/>
        </p:nvSpPr>
        <p:spPr>
          <a:xfrm>
            <a:off x="5000463" y="2236425"/>
            <a:ext cx="1013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1" name="Google Shape;231;p27"/>
          <p:cNvSpPr/>
          <p:nvPr/>
        </p:nvSpPr>
        <p:spPr>
          <a:xfrm>
            <a:off x="7026513" y="2247150"/>
            <a:ext cx="10134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2" name="Google Shape;232;p27" title="icons8-ai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2613" y="2711975"/>
            <a:ext cx="320025" cy="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 title="icons8-ai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375" y="3092975"/>
            <a:ext cx="320025" cy="3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 title="icons8-ai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3363" y="3473975"/>
            <a:ext cx="320025" cy="3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3421700" y="4059625"/>
            <a:ext cx="1131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</a:t>
            </a:r>
            <a:r>
              <a:rPr lang="en" sz="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ranscribe w/ </a:t>
            </a:r>
            <a:endParaRPr sz="8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OpenAI Whisper</a:t>
            </a:r>
            <a:endParaRPr sz="8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36" name="Google Shape;236;p27"/>
          <p:cNvCxnSpPr>
            <a:stCxn id="202" idx="0"/>
            <a:endCxn id="230" idx="0"/>
          </p:cNvCxnSpPr>
          <p:nvPr/>
        </p:nvCxnSpPr>
        <p:spPr>
          <a:xfrm flipH="1" rot="-5400000">
            <a:off x="5000475" y="1730475"/>
            <a:ext cx="600" cy="10125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7"/>
          <p:cNvCxnSpPr>
            <a:stCxn id="230" idx="2"/>
            <a:endCxn id="199" idx="2"/>
          </p:cNvCxnSpPr>
          <p:nvPr/>
        </p:nvCxnSpPr>
        <p:spPr>
          <a:xfrm flipH="1" rot="-5400000">
            <a:off x="6014013" y="3360375"/>
            <a:ext cx="600" cy="10143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238" name="Google Shape;238;p27"/>
          <p:cNvSpPr txBox="1"/>
          <p:nvPr/>
        </p:nvSpPr>
        <p:spPr>
          <a:xfrm>
            <a:off x="5507025" y="4105350"/>
            <a:ext cx="202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generate multimodal embeddings w/ OpenAI CLIP model</a:t>
            </a:r>
            <a:endParaRPr sz="8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239" name="Google Shape;239;p27"/>
          <p:cNvCxnSpPr>
            <a:stCxn id="230" idx="2"/>
            <a:endCxn id="231" idx="2"/>
          </p:cNvCxnSpPr>
          <p:nvPr/>
        </p:nvCxnSpPr>
        <p:spPr>
          <a:xfrm flipH="1" rot="-5400000">
            <a:off x="6514863" y="2859525"/>
            <a:ext cx="10800" cy="2026200"/>
          </a:xfrm>
          <a:prstGeom prst="bentConnector3">
            <a:avLst>
              <a:gd fmla="val 2218981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240" name="Google Shape;240;p27" title="icons8-search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3013" y="2751738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 title="icons8-search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3013" y="3132725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 title="icons8-search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3013" y="3499975"/>
            <a:ext cx="240500" cy="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Concrete example: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Making sense of videos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video content searchable</a:t>
            </a:r>
            <a:endParaRPr/>
          </a:p>
        </p:txBody>
      </p:sp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2899050" y="3074350"/>
            <a:ext cx="167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here: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Raw video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6466775" y="2532975"/>
            <a:ext cx="156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Transcripts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6466775" y="3428525"/>
            <a:ext cx="130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Frames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6466775" y="1637425"/>
            <a:ext cx="130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Audio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9" name="Google Shape;259;p29" title="Screenshot 2025-11-05 at 4.30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73" y="2236387"/>
            <a:ext cx="2541474" cy="1419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29"/>
          <p:cNvGrpSpPr/>
          <p:nvPr/>
        </p:nvGrpSpPr>
        <p:grpSpPr>
          <a:xfrm>
            <a:off x="3415800" y="2397825"/>
            <a:ext cx="639600" cy="639600"/>
            <a:chOff x="5337425" y="3079650"/>
            <a:chExt cx="639600" cy="639600"/>
          </a:xfrm>
        </p:grpSpPr>
        <p:sp>
          <p:nvSpPr>
            <p:cNvPr id="261" name="Google Shape;261;p29"/>
            <p:cNvSpPr/>
            <p:nvPr/>
          </p:nvSpPr>
          <p:spPr>
            <a:xfrm>
              <a:off x="5337425" y="307965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262" name="Google Shape;262;p29" title="icons8-movie.gif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97200" y="3239430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3" name="Google Shape;263;p29"/>
          <p:cNvGrpSpPr/>
          <p:nvPr/>
        </p:nvGrpSpPr>
        <p:grpSpPr>
          <a:xfrm>
            <a:off x="5690000" y="1502275"/>
            <a:ext cx="639600" cy="639600"/>
            <a:chOff x="4179175" y="2873900"/>
            <a:chExt cx="639600" cy="639600"/>
          </a:xfrm>
        </p:grpSpPr>
        <p:sp>
          <p:nvSpPr>
            <p:cNvPr id="264" name="Google Shape;264;p29"/>
            <p:cNvSpPr/>
            <p:nvPr/>
          </p:nvSpPr>
          <p:spPr>
            <a:xfrm>
              <a:off x="4179175" y="28739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265" name="Google Shape;265;p29" title="icons8-audio-wave(1).gif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8950" y="3033692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Google Shape;266;p29"/>
          <p:cNvGrpSpPr/>
          <p:nvPr/>
        </p:nvGrpSpPr>
        <p:grpSpPr>
          <a:xfrm>
            <a:off x="5690000" y="2397825"/>
            <a:ext cx="639600" cy="639600"/>
            <a:chOff x="3036175" y="2873900"/>
            <a:chExt cx="639600" cy="639600"/>
          </a:xfrm>
        </p:grpSpPr>
        <p:sp>
          <p:nvSpPr>
            <p:cNvPr id="267" name="Google Shape;267;p29"/>
            <p:cNvSpPr/>
            <p:nvPr/>
          </p:nvSpPr>
          <p:spPr>
            <a:xfrm>
              <a:off x="3036175" y="28739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268" name="Google Shape;268;p29" title="icons8-text-100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95962" y="3033688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29"/>
          <p:cNvGrpSpPr/>
          <p:nvPr/>
        </p:nvGrpSpPr>
        <p:grpSpPr>
          <a:xfrm>
            <a:off x="5690000" y="3293375"/>
            <a:ext cx="639600" cy="639600"/>
            <a:chOff x="5543175" y="3894975"/>
            <a:chExt cx="639600" cy="639600"/>
          </a:xfrm>
        </p:grpSpPr>
        <p:sp>
          <p:nvSpPr>
            <p:cNvPr id="270" name="Google Shape;270;p29"/>
            <p:cNvSpPr/>
            <p:nvPr/>
          </p:nvSpPr>
          <p:spPr>
            <a:xfrm>
              <a:off x="5543175" y="3894975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271" name="Google Shape;271;p29" title="icons8-image-100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02963" y="4054763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2" name="Google Shape;272;p29"/>
          <p:cNvCxnSpPr>
            <a:endCxn id="264" idx="2"/>
          </p:cNvCxnSpPr>
          <p:nvPr/>
        </p:nvCxnSpPr>
        <p:spPr>
          <a:xfrm flipH="1" rot="10800000">
            <a:off x="4080200" y="1822075"/>
            <a:ext cx="1609800" cy="897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9"/>
          <p:cNvCxnSpPr>
            <a:stCxn id="261" idx="6"/>
            <a:endCxn id="267" idx="2"/>
          </p:cNvCxnSpPr>
          <p:nvPr/>
        </p:nvCxnSpPr>
        <p:spPr>
          <a:xfrm>
            <a:off x="4055400" y="2717625"/>
            <a:ext cx="1634700" cy="6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29"/>
          <p:cNvCxnSpPr>
            <a:stCxn id="261" idx="6"/>
            <a:endCxn id="270" idx="2"/>
          </p:cNvCxnSpPr>
          <p:nvPr/>
        </p:nvCxnSpPr>
        <p:spPr>
          <a:xfrm>
            <a:off x="4055400" y="2717625"/>
            <a:ext cx="1634700" cy="8955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video content searchable</a:t>
            </a:r>
            <a:endParaRPr/>
          </a:p>
        </p:txBody>
      </p:sp>
      <p:sp>
        <p:nvSpPr>
          <p:cNvPr id="280" name="Google Shape;28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2899050" y="3074350"/>
            <a:ext cx="167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here: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Raw video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2" name="Google Shape;282;p30" title="Screenshot 2025-11-05 at 4.30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73" y="2236387"/>
            <a:ext cx="2541474" cy="1419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0"/>
          <p:cNvGrpSpPr/>
          <p:nvPr/>
        </p:nvGrpSpPr>
        <p:grpSpPr>
          <a:xfrm>
            <a:off x="3415800" y="2397825"/>
            <a:ext cx="639600" cy="639600"/>
            <a:chOff x="5337425" y="3079650"/>
            <a:chExt cx="639600" cy="639600"/>
          </a:xfrm>
        </p:grpSpPr>
        <p:sp>
          <p:nvSpPr>
            <p:cNvPr id="284" name="Google Shape;284;p30"/>
            <p:cNvSpPr/>
            <p:nvPr/>
          </p:nvSpPr>
          <p:spPr>
            <a:xfrm>
              <a:off x="5337425" y="307965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285" name="Google Shape;285;p30" title="icons8-movie.gif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97200" y="3239430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30"/>
          <p:cNvGrpSpPr/>
          <p:nvPr/>
        </p:nvGrpSpPr>
        <p:grpSpPr>
          <a:xfrm>
            <a:off x="6003049" y="902392"/>
            <a:ext cx="480659" cy="480659"/>
            <a:chOff x="4179175" y="2873900"/>
            <a:chExt cx="639600" cy="639600"/>
          </a:xfrm>
        </p:grpSpPr>
        <p:sp>
          <p:nvSpPr>
            <p:cNvPr id="287" name="Google Shape;287;p30"/>
            <p:cNvSpPr/>
            <p:nvPr/>
          </p:nvSpPr>
          <p:spPr>
            <a:xfrm>
              <a:off x="4179175" y="28739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700" lIns="68700" spcFirstLastPara="1" rIns="68700" wrap="square" tIns="68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2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288" name="Google Shape;288;p30" title="icons8-audio-wave(1).gif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8950" y="3033692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30"/>
          <p:cNvGrpSpPr/>
          <p:nvPr/>
        </p:nvGrpSpPr>
        <p:grpSpPr>
          <a:xfrm>
            <a:off x="6727339" y="2276942"/>
            <a:ext cx="480659" cy="480659"/>
            <a:chOff x="3036175" y="2873900"/>
            <a:chExt cx="639600" cy="639600"/>
          </a:xfrm>
        </p:grpSpPr>
        <p:sp>
          <p:nvSpPr>
            <p:cNvPr id="290" name="Google Shape;290;p30"/>
            <p:cNvSpPr/>
            <p:nvPr/>
          </p:nvSpPr>
          <p:spPr>
            <a:xfrm>
              <a:off x="3036175" y="28739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700" lIns="68700" spcFirstLastPara="1" rIns="68700" wrap="square" tIns="68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2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291" name="Google Shape;291;p30" title="icons8-text-100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95962" y="3033688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p30"/>
          <p:cNvGrpSpPr/>
          <p:nvPr/>
        </p:nvGrpSpPr>
        <p:grpSpPr>
          <a:xfrm>
            <a:off x="6375866" y="3740795"/>
            <a:ext cx="480659" cy="480659"/>
            <a:chOff x="5543175" y="3894975"/>
            <a:chExt cx="639600" cy="639600"/>
          </a:xfrm>
        </p:grpSpPr>
        <p:sp>
          <p:nvSpPr>
            <p:cNvPr id="293" name="Google Shape;293;p30"/>
            <p:cNvSpPr/>
            <p:nvPr/>
          </p:nvSpPr>
          <p:spPr>
            <a:xfrm>
              <a:off x="5543175" y="3894975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700" lIns="68700" spcFirstLastPara="1" rIns="68700" wrap="square" tIns="68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2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294" name="Google Shape;294;p30" title="icons8-image-100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02963" y="4054763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30"/>
          <p:cNvGrpSpPr/>
          <p:nvPr/>
        </p:nvGrpSpPr>
        <p:grpSpPr>
          <a:xfrm>
            <a:off x="4709425" y="1264950"/>
            <a:ext cx="639600" cy="639600"/>
            <a:chOff x="1960400" y="4104700"/>
            <a:chExt cx="639600" cy="639600"/>
          </a:xfrm>
        </p:grpSpPr>
        <p:sp>
          <p:nvSpPr>
            <p:cNvPr id="296" name="Google Shape;296;p30"/>
            <p:cNvSpPr/>
            <p:nvPr/>
          </p:nvSpPr>
          <p:spPr>
            <a:xfrm>
              <a:off x="1960400" y="41047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297" name="Google Shape;297;p30" title="icons8-blocks-100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20188" y="4264488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8" name="Google Shape;298;p30"/>
          <p:cNvGrpSpPr/>
          <p:nvPr/>
        </p:nvGrpSpPr>
        <p:grpSpPr>
          <a:xfrm>
            <a:off x="4709425" y="4095200"/>
            <a:ext cx="639600" cy="639600"/>
            <a:chOff x="1960400" y="4104700"/>
            <a:chExt cx="639600" cy="639600"/>
          </a:xfrm>
        </p:grpSpPr>
        <p:sp>
          <p:nvSpPr>
            <p:cNvPr id="299" name="Google Shape;299;p30"/>
            <p:cNvSpPr/>
            <p:nvPr/>
          </p:nvSpPr>
          <p:spPr>
            <a:xfrm>
              <a:off x="1960400" y="41047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300" name="Google Shape;300;p30" title="icons8-blocks-100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20188" y="4264488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30"/>
          <p:cNvGrpSpPr/>
          <p:nvPr/>
        </p:nvGrpSpPr>
        <p:grpSpPr>
          <a:xfrm>
            <a:off x="6003049" y="1344342"/>
            <a:ext cx="480659" cy="480659"/>
            <a:chOff x="4179175" y="2873900"/>
            <a:chExt cx="639600" cy="639600"/>
          </a:xfrm>
        </p:grpSpPr>
        <p:sp>
          <p:nvSpPr>
            <p:cNvPr id="302" name="Google Shape;302;p30"/>
            <p:cNvSpPr/>
            <p:nvPr/>
          </p:nvSpPr>
          <p:spPr>
            <a:xfrm>
              <a:off x="4179175" y="28739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700" lIns="68700" spcFirstLastPara="1" rIns="68700" wrap="square" tIns="68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2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303" name="Google Shape;303;p30" title="icons8-audio-wave(1).gif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8950" y="3033692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Google Shape;304;p30"/>
          <p:cNvGrpSpPr/>
          <p:nvPr/>
        </p:nvGrpSpPr>
        <p:grpSpPr>
          <a:xfrm>
            <a:off x="6003049" y="1786317"/>
            <a:ext cx="480659" cy="480659"/>
            <a:chOff x="4179175" y="2873900"/>
            <a:chExt cx="639600" cy="639600"/>
          </a:xfrm>
        </p:grpSpPr>
        <p:sp>
          <p:nvSpPr>
            <p:cNvPr id="305" name="Google Shape;305;p30"/>
            <p:cNvSpPr/>
            <p:nvPr/>
          </p:nvSpPr>
          <p:spPr>
            <a:xfrm>
              <a:off x="4179175" y="28739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700" lIns="68700" spcFirstLastPara="1" rIns="68700" wrap="square" tIns="68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2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306" name="Google Shape;306;p30" title="icons8-audio-wave(1).gif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38950" y="3033692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7" name="Google Shape;307;p30"/>
          <p:cNvGrpSpPr/>
          <p:nvPr/>
        </p:nvGrpSpPr>
        <p:grpSpPr>
          <a:xfrm>
            <a:off x="6727339" y="2715855"/>
            <a:ext cx="480659" cy="480659"/>
            <a:chOff x="3036175" y="2873900"/>
            <a:chExt cx="639600" cy="639600"/>
          </a:xfrm>
        </p:grpSpPr>
        <p:sp>
          <p:nvSpPr>
            <p:cNvPr id="308" name="Google Shape;308;p30"/>
            <p:cNvSpPr/>
            <p:nvPr/>
          </p:nvSpPr>
          <p:spPr>
            <a:xfrm>
              <a:off x="3036175" y="28739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700" lIns="68700" spcFirstLastPara="1" rIns="68700" wrap="square" tIns="68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2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309" name="Google Shape;309;p30" title="icons8-text-100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95962" y="3033688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p30"/>
          <p:cNvGrpSpPr/>
          <p:nvPr/>
        </p:nvGrpSpPr>
        <p:grpSpPr>
          <a:xfrm>
            <a:off x="6727327" y="3134842"/>
            <a:ext cx="480659" cy="480659"/>
            <a:chOff x="3036175" y="2873900"/>
            <a:chExt cx="639600" cy="639600"/>
          </a:xfrm>
        </p:grpSpPr>
        <p:sp>
          <p:nvSpPr>
            <p:cNvPr id="311" name="Google Shape;311;p30"/>
            <p:cNvSpPr/>
            <p:nvPr/>
          </p:nvSpPr>
          <p:spPr>
            <a:xfrm>
              <a:off x="3036175" y="28739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700" lIns="68700" spcFirstLastPara="1" rIns="68700" wrap="square" tIns="68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2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312" name="Google Shape;312;p30" title="icons8-text-100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95962" y="3033688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" name="Google Shape;313;p30"/>
          <p:cNvGrpSpPr/>
          <p:nvPr/>
        </p:nvGrpSpPr>
        <p:grpSpPr>
          <a:xfrm>
            <a:off x="6375891" y="4174670"/>
            <a:ext cx="480659" cy="480659"/>
            <a:chOff x="5543175" y="3894975"/>
            <a:chExt cx="639600" cy="639600"/>
          </a:xfrm>
        </p:grpSpPr>
        <p:sp>
          <p:nvSpPr>
            <p:cNvPr id="314" name="Google Shape;314;p30"/>
            <p:cNvSpPr/>
            <p:nvPr/>
          </p:nvSpPr>
          <p:spPr>
            <a:xfrm>
              <a:off x="5543175" y="3894975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700" lIns="68700" spcFirstLastPara="1" rIns="68700" wrap="square" tIns="68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2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315" name="Google Shape;315;p30" title="icons8-image-100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02963" y="4054763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30"/>
          <p:cNvGrpSpPr/>
          <p:nvPr/>
        </p:nvGrpSpPr>
        <p:grpSpPr>
          <a:xfrm>
            <a:off x="6375891" y="4583795"/>
            <a:ext cx="480659" cy="480659"/>
            <a:chOff x="5543175" y="3894975"/>
            <a:chExt cx="639600" cy="639600"/>
          </a:xfrm>
        </p:grpSpPr>
        <p:sp>
          <p:nvSpPr>
            <p:cNvPr id="317" name="Google Shape;317;p30"/>
            <p:cNvSpPr/>
            <p:nvPr/>
          </p:nvSpPr>
          <p:spPr>
            <a:xfrm>
              <a:off x="5543175" y="3894975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68700" lIns="68700" spcFirstLastPara="1" rIns="68700" wrap="square" tIns="68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2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318" name="Google Shape;318;p30" title="icons8-image-100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02963" y="4054763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19" name="Google Shape;319;p30"/>
          <p:cNvCxnSpPr>
            <a:stCxn id="284" idx="6"/>
            <a:endCxn id="296" idx="2"/>
          </p:cNvCxnSpPr>
          <p:nvPr/>
        </p:nvCxnSpPr>
        <p:spPr>
          <a:xfrm flipH="1" rot="10800000">
            <a:off x="4055400" y="1584825"/>
            <a:ext cx="654000" cy="11328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30"/>
          <p:cNvCxnSpPr>
            <a:stCxn id="296" idx="6"/>
            <a:endCxn id="321" idx="1"/>
          </p:cNvCxnSpPr>
          <p:nvPr/>
        </p:nvCxnSpPr>
        <p:spPr>
          <a:xfrm>
            <a:off x="5349025" y="1584750"/>
            <a:ext cx="506700" cy="6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21" name="Google Shape;321;p30"/>
          <p:cNvSpPr/>
          <p:nvPr/>
        </p:nvSpPr>
        <p:spPr>
          <a:xfrm>
            <a:off x="5855575" y="902400"/>
            <a:ext cx="106500" cy="13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6597608" y="2297250"/>
            <a:ext cx="106500" cy="13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3" name="Google Shape;323;p30"/>
          <p:cNvCxnSpPr>
            <a:stCxn id="324" idx="1"/>
            <a:endCxn id="322" idx="1"/>
          </p:cNvCxnSpPr>
          <p:nvPr/>
        </p:nvCxnSpPr>
        <p:spPr>
          <a:xfrm flipH="1">
            <a:off x="6597625" y="1584675"/>
            <a:ext cx="18600" cy="1395000"/>
          </a:xfrm>
          <a:prstGeom prst="curvedConnector5">
            <a:avLst>
              <a:gd fmla="val -1280242" name="adj1"/>
              <a:gd fmla="val 49997" name="adj2"/>
              <a:gd fmla="val 1380336" name="adj3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24" name="Google Shape;324;p30"/>
          <p:cNvSpPr/>
          <p:nvPr/>
        </p:nvSpPr>
        <p:spPr>
          <a:xfrm rot="10800000">
            <a:off x="6509725" y="902325"/>
            <a:ext cx="106500" cy="13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5" name="Google Shape;325;p30"/>
          <p:cNvCxnSpPr>
            <a:stCxn id="284" idx="6"/>
            <a:endCxn id="299" idx="2"/>
          </p:cNvCxnSpPr>
          <p:nvPr/>
        </p:nvCxnSpPr>
        <p:spPr>
          <a:xfrm>
            <a:off x="4055400" y="2717625"/>
            <a:ext cx="654000" cy="1697400"/>
          </a:xfrm>
          <a:prstGeom prst="curved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26" name="Google Shape;326;p30"/>
          <p:cNvSpPr/>
          <p:nvPr/>
        </p:nvSpPr>
        <p:spPr>
          <a:xfrm>
            <a:off x="6269395" y="3732650"/>
            <a:ext cx="106500" cy="13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7" name="Google Shape;327;p30"/>
          <p:cNvCxnSpPr>
            <a:stCxn id="299" idx="6"/>
            <a:endCxn id="326" idx="1"/>
          </p:cNvCxnSpPr>
          <p:nvPr/>
        </p:nvCxnSpPr>
        <p:spPr>
          <a:xfrm>
            <a:off x="5349025" y="4415000"/>
            <a:ext cx="9204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28" name="Google Shape;328;p30"/>
          <p:cNvSpPr txBox="1"/>
          <p:nvPr/>
        </p:nvSpPr>
        <p:spPr>
          <a:xfrm>
            <a:off x="7840500" y="2332925"/>
            <a:ext cx="887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Summary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29" name="Google Shape;329;p30"/>
          <p:cNvCxnSpPr>
            <a:stCxn id="290" idx="6"/>
            <a:endCxn id="328" idx="1"/>
          </p:cNvCxnSpPr>
          <p:nvPr/>
        </p:nvCxnSpPr>
        <p:spPr>
          <a:xfrm>
            <a:off x="7207998" y="2517272"/>
            <a:ext cx="632400" cy="6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30" name="Google Shape;330;p30"/>
          <p:cNvSpPr txBox="1"/>
          <p:nvPr/>
        </p:nvSpPr>
        <p:spPr>
          <a:xfrm>
            <a:off x="7840500" y="2761550"/>
            <a:ext cx="887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Summary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31" name="Google Shape;331;p30"/>
          <p:cNvCxnSpPr>
            <a:stCxn id="308" idx="6"/>
            <a:endCxn id="330" idx="1"/>
          </p:cNvCxnSpPr>
          <p:nvPr/>
        </p:nvCxnSpPr>
        <p:spPr>
          <a:xfrm flipH="1" rot="10800000">
            <a:off x="7207998" y="2946285"/>
            <a:ext cx="632400" cy="99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32" name="Google Shape;332;p30"/>
          <p:cNvSpPr txBox="1"/>
          <p:nvPr/>
        </p:nvSpPr>
        <p:spPr>
          <a:xfrm>
            <a:off x="7840500" y="3196525"/>
            <a:ext cx="887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Summary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33" name="Google Shape;333;p30"/>
          <p:cNvCxnSpPr>
            <a:stCxn id="311" idx="6"/>
            <a:endCxn id="332" idx="1"/>
          </p:cNvCxnSpPr>
          <p:nvPr/>
        </p:nvCxnSpPr>
        <p:spPr>
          <a:xfrm>
            <a:off x="7207986" y="3375172"/>
            <a:ext cx="632400" cy="6000"/>
          </a:xfrm>
          <a:prstGeom prst="curved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34" name="Google Shape;334;p30"/>
          <p:cNvSpPr txBox="1"/>
          <p:nvPr/>
        </p:nvSpPr>
        <p:spPr>
          <a:xfrm>
            <a:off x="7486750" y="3790325"/>
            <a:ext cx="985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Embedding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35" name="Google Shape;335;p30"/>
          <p:cNvCxnSpPr>
            <a:stCxn id="293" idx="6"/>
            <a:endCxn id="334" idx="1"/>
          </p:cNvCxnSpPr>
          <p:nvPr/>
        </p:nvCxnSpPr>
        <p:spPr>
          <a:xfrm flipH="1" rot="10800000">
            <a:off x="6856525" y="3975124"/>
            <a:ext cx="630300" cy="60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36" name="Google Shape;336;p30"/>
          <p:cNvSpPr txBox="1"/>
          <p:nvPr/>
        </p:nvSpPr>
        <p:spPr>
          <a:xfrm>
            <a:off x="7486750" y="4238475"/>
            <a:ext cx="985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Embedding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37" name="Google Shape;337;p30"/>
          <p:cNvCxnSpPr>
            <a:stCxn id="314" idx="6"/>
            <a:endCxn id="336" idx="1"/>
          </p:cNvCxnSpPr>
          <p:nvPr/>
        </p:nvCxnSpPr>
        <p:spPr>
          <a:xfrm>
            <a:off x="6856550" y="4414999"/>
            <a:ext cx="630300" cy="81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38" name="Google Shape;338;p30"/>
          <p:cNvSpPr txBox="1"/>
          <p:nvPr/>
        </p:nvSpPr>
        <p:spPr>
          <a:xfrm>
            <a:off x="7486750" y="4636925"/>
            <a:ext cx="9858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Embedding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39" name="Google Shape;339;p30"/>
          <p:cNvCxnSpPr>
            <a:stCxn id="317" idx="6"/>
            <a:endCxn id="338" idx="1"/>
          </p:cNvCxnSpPr>
          <p:nvPr/>
        </p:nvCxnSpPr>
        <p:spPr>
          <a:xfrm flipH="1" rot="10800000">
            <a:off x="6856550" y="4821724"/>
            <a:ext cx="630300" cy="24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does Pixeltable solve this problem?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Co-founder &amp; CTO, </a:t>
            </a:r>
            <a:r>
              <a:rPr b="1" lang="en"/>
              <a:t>Pixeltable</a:t>
            </a:r>
            <a:endParaRPr b="1"/>
          </a:p>
          <a:p>
            <a:pPr indent="-33432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UC Berkeley: </a:t>
            </a:r>
            <a:r>
              <a:rPr b="1" lang="en"/>
              <a:t>PhD in Database Systems</a:t>
            </a:r>
            <a:r>
              <a:rPr lang="en"/>
              <a:t> (advisor: Joe Hellerstein)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Google (2003-2010): Tech lead for </a:t>
            </a:r>
            <a:r>
              <a:rPr b="1" lang="en"/>
              <a:t>F1 database</a:t>
            </a:r>
            <a:r>
              <a:rPr lang="en"/>
              <a:t>, worked on scalable data infrastructure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Cloudera: </a:t>
            </a:r>
            <a:endParaRPr/>
          </a:p>
          <a:p>
            <a:pPr indent="-331390" lvl="1" marL="914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○"/>
            </a:pPr>
            <a:r>
              <a:rPr lang="en" sz="1750"/>
              <a:t>Co-creator of </a:t>
            </a:r>
            <a:r>
              <a:rPr b="1" lang="en" sz="1750"/>
              <a:t>Apache Parquet</a:t>
            </a:r>
            <a:endParaRPr b="1" sz="1750"/>
          </a:p>
          <a:p>
            <a:pPr indent="-331390" lvl="1" marL="9144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ct val="100000"/>
              <a:buChar char="○"/>
            </a:pPr>
            <a:r>
              <a:rPr lang="en" sz="1750"/>
              <a:t>Created </a:t>
            </a:r>
            <a:r>
              <a:rPr b="1" lang="en" sz="1750"/>
              <a:t>Apache Impala</a:t>
            </a:r>
            <a:r>
              <a:rPr lang="en" sz="1750"/>
              <a:t> (first database to use LLVM for runtime code generation)</a:t>
            </a:r>
            <a:endParaRPr sz="1750"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8372" r="9626" t="0"/>
          <a:stretch/>
        </p:blipFill>
        <p:spPr>
          <a:xfrm>
            <a:off x="5585950" y="1741625"/>
            <a:ext cx="249952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video content searchable</a:t>
            </a:r>
            <a:endParaRPr/>
          </a:p>
        </p:txBody>
      </p:sp>
      <p:sp>
        <p:nvSpPr>
          <p:cNvPr id="351" name="Google Shape;35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2"/>
          <p:cNvSpPr txBox="1"/>
          <p:nvPr/>
        </p:nvSpPr>
        <p:spPr>
          <a:xfrm>
            <a:off x="4134600" y="2502675"/>
            <a:ext cx="1164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 here: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Raw video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353" name="Google Shape;353;p32"/>
          <p:cNvGraphicFramePr/>
          <p:nvPr/>
        </p:nvGraphicFramePr>
        <p:xfrm>
          <a:off x="311700" y="182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2601025"/>
                <a:gridCol w="477675"/>
                <a:gridCol w="705975"/>
              </a:tblGrid>
              <a:tr h="37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video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audio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transcript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</a:tr>
              <a:tr h="149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54" name="Google Shape;354;p32" title="Screenshot 2025-11-05 at 4.30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73" y="2236387"/>
            <a:ext cx="2541474" cy="14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2" title="icons8-audio-wave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9845" y="2761551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2" title="icons8-text-10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5132" y="2761548"/>
            <a:ext cx="240499" cy="24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Google Shape;361;p33"/>
          <p:cNvGraphicFramePr/>
          <p:nvPr/>
        </p:nvGraphicFramePr>
        <p:xfrm>
          <a:off x="311700" y="182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2601025"/>
                <a:gridCol w="477675"/>
                <a:gridCol w="705975"/>
              </a:tblGrid>
              <a:tr h="37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video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audio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transcript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</a:tr>
              <a:tr h="149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2" name="Google Shape;3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views in a hierarchy &amp; compute new columns</a:t>
            </a:r>
            <a:endParaRPr/>
          </a:p>
        </p:txBody>
      </p:sp>
      <p:pic>
        <p:nvPicPr>
          <p:cNvPr id="363" name="Google Shape;363;p33" title="Screenshot 2025-11-05 at 4.30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73" y="2236387"/>
            <a:ext cx="2541474" cy="1419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33"/>
          <p:cNvGrpSpPr/>
          <p:nvPr/>
        </p:nvGrpSpPr>
        <p:grpSpPr>
          <a:xfrm>
            <a:off x="4709425" y="1264950"/>
            <a:ext cx="639600" cy="639600"/>
            <a:chOff x="1960400" y="4104700"/>
            <a:chExt cx="639600" cy="639600"/>
          </a:xfrm>
        </p:grpSpPr>
        <p:sp>
          <p:nvSpPr>
            <p:cNvPr id="365" name="Google Shape;365;p33"/>
            <p:cNvSpPr/>
            <p:nvPr/>
          </p:nvSpPr>
          <p:spPr>
            <a:xfrm>
              <a:off x="1960400" y="41047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366" name="Google Shape;366;p33" title="icons8-blocks-100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0188" y="4264488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33"/>
          <p:cNvGrpSpPr/>
          <p:nvPr/>
        </p:nvGrpSpPr>
        <p:grpSpPr>
          <a:xfrm>
            <a:off x="4709425" y="4095200"/>
            <a:ext cx="639600" cy="639600"/>
            <a:chOff x="1960400" y="4104700"/>
            <a:chExt cx="639600" cy="639600"/>
          </a:xfrm>
        </p:grpSpPr>
        <p:sp>
          <p:nvSpPr>
            <p:cNvPr id="368" name="Google Shape;368;p33"/>
            <p:cNvSpPr/>
            <p:nvPr/>
          </p:nvSpPr>
          <p:spPr>
            <a:xfrm>
              <a:off x="1960400" y="41047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369" name="Google Shape;369;p33" title="icons8-blocks-100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0188" y="4264488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0" name="Google Shape;370;p33"/>
          <p:cNvCxnSpPr>
            <a:stCxn id="365" idx="6"/>
            <a:endCxn id="371" idx="1"/>
          </p:cNvCxnSpPr>
          <p:nvPr/>
        </p:nvCxnSpPr>
        <p:spPr>
          <a:xfrm>
            <a:off x="5349025" y="1584750"/>
            <a:ext cx="506700" cy="6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371" name="Google Shape;371;p33"/>
          <p:cNvSpPr/>
          <p:nvPr/>
        </p:nvSpPr>
        <p:spPr>
          <a:xfrm>
            <a:off x="5855575" y="902400"/>
            <a:ext cx="106500" cy="13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33"/>
          <p:cNvSpPr/>
          <p:nvPr/>
        </p:nvSpPr>
        <p:spPr>
          <a:xfrm>
            <a:off x="6269395" y="3732650"/>
            <a:ext cx="106500" cy="13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73" name="Google Shape;373;p33"/>
          <p:cNvCxnSpPr>
            <a:stCxn id="368" idx="6"/>
            <a:endCxn id="372" idx="1"/>
          </p:cNvCxnSpPr>
          <p:nvPr/>
        </p:nvCxnSpPr>
        <p:spPr>
          <a:xfrm>
            <a:off x="5349025" y="4415000"/>
            <a:ext cx="9204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374" name="Google Shape;374;p33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9845" y="2761551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3" title="icons8-text-1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5132" y="2761548"/>
            <a:ext cx="240499" cy="240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6" name="Google Shape;376;p33"/>
          <p:cNvGraphicFramePr/>
          <p:nvPr/>
        </p:nvGraphicFramePr>
        <p:xfrm>
          <a:off x="5962075" y="97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591775"/>
                <a:gridCol w="864125"/>
              </a:tblGrid>
              <a:tr h="22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video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audio_chunk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77" name="Google Shape;377;p33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520" y="1312187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3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520" y="1613062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520" y="1913937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3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5900" y="1269825"/>
            <a:ext cx="260000" cy="2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33"/>
          <p:cNvGraphicFramePr/>
          <p:nvPr/>
        </p:nvGraphicFramePr>
        <p:xfrm>
          <a:off x="6553850" y="236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468025"/>
                <a:gridCol w="706950"/>
                <a:gridCol w="587800"/>
                <a:gridCol w="685300"/>
              </a:tblGrid>
              <a:tr h="22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video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audio_chunk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text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index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82" name="Google Shape;382;p33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7320" y="2676212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7320" y="2977087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7320" y="3277962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 title="icons8-text-1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9469" y="2676210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 title="icons8-text-1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9469" y="2948785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 title="icons8-text-1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9469" y="3277960"/>
            <a:ext cx="240499" cy="2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3"/>
          <p:cNvSpPr txBox="1"/>
          <p:nvPr/>
        </p:nvSpPr>
        <p:spPr>
          <a:xfrm>
            <a:off x="3736575" y="1385163"/>
            <a:ext cx="887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View #1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5528225" y="2849338"/>
            <a:ext cx="887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View #2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390" name="Google Shape;390;p33"/>
          <p:cNvGraphicFramePr/>
          <p:nvPr/>
        </p:nvGraphicFramePr>
        <p:xfrm>
          <a:off x="6415925" y="382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521750"/>
                <a:gridCol w="560150"/>
                <a:gridCol w="642150"/>
              </a:tblGrid>
              <a:tr h="22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video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frame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index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391" name="Google Shape;391;p33" title="icons8-image-10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7021" y="4135063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 title="icons8-image-10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7021" y="4435913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 title="icons8-image-10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7021" y="4736763"/>
            <a:ext cx="240499" cy="2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 txBox="1"/>
          <p:nvPr/>
        </p:nvSpPr>
        <p:spPr>
          <a:xfrm>
            <a:off x="3736575" y="4257138"/>
            <a:ext cx="887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View #3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95" name="Google Shape;395;p33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5900" y="1572829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5900" y="1875829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2225" y="2664325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2225" y="2967329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2225" y="3270329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225" y="4123162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225" y="4426166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225" y="4729166"/>
            <a:ext cx="260000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33"/>
          <p:cNvCxnSpPr>
            <a:stCxn id="363" idx="0"/>
            <a:endCxn id="388" idx="1"/>
          </p:cNvCxnSpPr>
          <p:nvPr/>
        </p:nvCxnSpPr>
        <p:spPr>
          <a:xfrm rot="-5400000">
            <a:off x="2349210" y="848887"/>
            <a:ext cx="666600" cy="2108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p33"/>
          <p:cNvCxnSpPr>
            <a:stCxn id="363" idx="2"/>
            <a:endCxn id="394" idx="1"/>
          </p:cNvCxnSpPr>
          <p:nvPr/>
        </p:nvCxnSpPr>
        <p:spPr>
          <a:xfrm flipH="1" rot="-5400000">
            <a:off x="2289660" y="2994711"/>
            <a:ext cx="785700" cy="2108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405" name="Google Shape;405;p33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41625" y="2674075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41625" y="2977075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41625" y="3280075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0675" y="4132925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0675" y="4435925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3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0675" y="4738925"/>
            <a:ext cx="240500" cy="2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/>
          <p:nvPr/>
        </p:nvSpPr>
        <p:spPr>
          <a:xfrm>
            <a:off x="6431638" y="2310200"/>
            <a:ext cx="106500" cy="13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12" name="Google Shape;412;p33"/>
          <p:cNvCxnSpPr>
            <a:stCxn id="371" idx="1"/>
            <a:endCxn id="389" idx="1"/>
          </p:cNvCxnSpPr>
          <p:nvPr/>
        </p:nvCxnSpPr>
        <p:spPr>
          <a:xfrm flipH="1">
            <a:off x="5528275" y="1584750"/>
            <a:ext cx="327300" cy="1449300"/>
          </a:xfrm>
          <a:prstGeom prst="bentConnector3">
            <a:avLst>
              <a:gd fmla="val 1348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Google Shape;417;p34"/>
          <p:cNvGraphicFramePr/>
          <p:nvPr/>
        </p:nvGraphicFramePr>
        <p:xfrm>
          <a:off x="311700" y="182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2601025"/>
                <a:gridCol w="477675"/>
                <a:gridCol w="705975"/>
              </a:tblGrid>
              <a:tr h="27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video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audio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transcript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</a:tr>
              <a:tr h="81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90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8" name="Google Shape;41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Insert to populate new rows with computed columns</a:t>
            </a:r>
            <a:endParaRPr sz="2520"/>
          </a:p>
        </p:txBody>
      </p:sp>
      <p:pic>
        <p:nvPicPr>
          <p:cNvPr id="419" name="Google Shape;419;p34" title="Screenshot 2025-11-05 at 4.30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149" y="2135830"/>
            <a:ext cx="1327374" cy="741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34"/>
          <p:cNvGrpSpPr/>
          <p:nvPr/>
        </p:nvGrpSpPr>
        <p:grpSpPr>
          <a:xfrm>
            <a:off x="4709425" y="1264950"/>
            <a:ext cx="639600" cy="639600"/>
            <a:chOff x="1960400" y="4104700"/>
            <a:chExt cx="639600" cy="639600"/>
          </a:xfrm>
        </p:grpSpPr>
        <p:sp>
          <p:nvSpPr>
            <p:cNvPr id="421" name="Google Shape;421;p34"/>
            <p:cNvSpPr/>
            <p:nvPr/>
          </p:nvSpPr>
          <p:spPr>
            <a:xfrm>
              <a:off x="1960400" y="41047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2" name="Google Shape;422;p34" title="icons8-blocks-100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0188" y="4264488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3" name="Google Shape;423;p34"/>
          <p:cNvGrpSpPr/>
          <p:nvPr/>
        </p:nvGrpSpPr>
        <p:grpSpPr>
          <a:xfrm>
            <a:off x="4709425" y="4095200"/>
            <a:ext cx="639600" cy="639600"/>
            <a:chOff x="1960400" y="4104700"/>
            <a:chExt cx="639600" cy="639600"/>
          </a:xfrm>
        </p:grpSpPr>
        <p:sp>
          <p:nvSpPr>
            <p:cNvPr id="424" name="Google Shape;424;p34"/>
            <p:cNvSpPr/>
            <p:nvPr/>
          </p:nvSpPr>
          <p:spPr>
            <a:xfrm>
              <a:off x="1960400" y="4104700"/>
              <a:ext cx="639600" cy="63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5" name="Google Shape;425;p34" title="icons8-blocks-100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20188" y="4264488"/>
              <a:ext cx="320025" cy="3200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6" name="Google Shape;426;p34"/>
          <p:cNvCxnSpPr>
            <a:stCxn id="421" idx="6"/>
            <a:endCxn id="427" idx="1"/>
          </p:cNvCxnSpPr>
          <p:nvPr/>
        </p:nvCxnSpPr>
        <p:spPr>
          <a:xfrm>
            <a:off x="5349025" y="1584750"/>
            <a:ext cx="506700" cy="6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427" name="Google Shape;427;p34"/>
          <p:cNvSpPr/>
          <p:nvPr/>
        </p:nvSpPr>
        <p:spPr>
          <a:xfrm>
            <a:off x="5855575" y="902400"/>
            <a:ext cx="106500" cy="13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8" name="Google Shape;428;p34"/>
          <p:cNvSpPr/>
          <p:nvPr/>
        </p:nvSpPr>
        <p:spPr>
          <a:xfrm>
            <a:off x="6269395" y="3732650"/>
            <a:ext cx="106500" cy="13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29" name="Google Shape;429;p34"/>
          <p:cNvCxnSpPr>
            <a:stCxn id="424" idx="6"/>
            <a:endCxn id="428" idx="1"/>
          </p:cNvCxnSpPr>
          <p:nvPr/>
        </p:nvCxnSpPr>
        <p:spPr>
          <a:xfrm>
            <a:off x="5349025" y="4415000"/>
            <a:ext cx="9204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430" name="Google Shape;430;p34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5820" y="2386301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4" title="icons8-text-1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9157" y="2386323"/>
            <a:ext cx="240499" cy="240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2" name="Google Shape;432;p34"/>
          <p:cNvGraphicFramePr/>
          <p:nvPr/>
        </p:nvGraphicFramePr>
        <p:xfrm>
          <a:off x="5962075" y="97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591775"/>
                <a:gridCol w="864125"/>
              </a:tblGrid>
              <a:tr h="22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video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audio_chunk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33" name="Google Shape;433;p34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520" y="1312187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4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520" y="1613062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4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520" y="1913937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4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5900" y="1269825"/>
            <a:ext cx="260000" cy="26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7" name="Google Shape;437;p34"/>
          <p:cNvGraphicFramePr/>
          <p:nvPr/>
        </p:nvGraphicFramePr>
        <p:xfrm>
          <a:off x="6553850" y="2367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468025"/>
                <a:gridCol w="706950"/>
                <a:gridCol w="587800"/>
                <a:gridCol w="685300"/>
              </a:tblGrid>
              <a:tr h="22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video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audio_chunk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text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index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38" name="Google Shape;438;p34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7320" y="2676212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4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7320" y="2977087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4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7320" y="3277962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4" title="icons8-text-1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9469" y="2676210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4" title="icons8-text-1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9469" y="2948785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4" title="icons8-text-1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9469" y="3277960"/>
            <a:ext cx="240499" cy="2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4"/>
          <p:cNvSpPr txBox="1"/>
          <p:nvPr/>
        </p:nvSpPr>
        <p:spPr>
          <a:xfrm>
            <a:off x="3736575" y="1385163"/>
            <a:ext cx="887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View #1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5" name="Google Shape;445;p34"/>
          <p:cNvSpPr txBox="1"/>
          <p:nvPr/>
        </p:nvSpPr>
        <p:spPr>
          <a:xfrm>
            <a:off x="5528225" y="2849338"/>
            <a:ext cx="887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View #2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446" name="Google Shape;446;p34"/>
          <p:cNvGraphicFramePr/>
          <p:nvPr/>
        </p:nvGraphicFramePr>
        <p:xfrm>
          <a:off x="6415925" y="382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{14D93972-B4B6-48B3-95B7-5E16C0C8E806}</a:tableStyleId>
              </a:tblPr>
              <a:tblGrid>
                <a:gridCol w="521750"/>
                <a:gridCol w="560150"/>
                <a:gridCol w="642150"/>
              </a:tblGrid>
              <a:tr h="22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video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frame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index</a:t>
                      </a:r>
                      <a:endParaRPr sz="600"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T="91425" marB="91425" marR="91425" marL="91425">
                    <a:solidFill>
                      <a:srgbClr val="E7E1DA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29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47" name="Google Shape;447;p34" title="icons8-image-10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7021" y="4135063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4" title="icons8-image-10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7021" y="4435913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4" title="icons8-image-10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7021" y="4736763"/>
            <a:ext cx="240499" cy="240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4"/>
          <p:cNvSpPr txBox="1"/>
          <p:nvPr/>
        </p:nvSpPr>
        <p:spPr>
          <a:xfrm>
            <a:off x="3736575" y="4257138"/>
            <a:ext cx="887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View #3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1" name="Google Shape;451;p34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5900" y="1572829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4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5900" y="1875829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4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2225" y="2664325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4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2225" y="2967329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4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2225" y="3270329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4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225" y="4123162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4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225" y="4426166"/>
            <a:ext cx="260000" cy="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4" title="icons8-movie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225" y="4729166"/>
            <a:ext cx="260000" cy="2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34"/>
          <p:cNvCxnSpPr>
            <a:stCxn id="419" idx="0"/>
            <a:endCxn id="444" idx="1"/>
          </p:cNvCxnSpPr>
          <p:nvPr/>
        </p:nvCxnSpPr>
        <p:spPr>
          <a:xfrm rot="-5400000">
            <a:off x="2370086" y="769480"/>
            <a:ext cx="566100" cy="216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34"/>
          <p:cNvCxnSpPr>
            <a:stCxn id="461" idx="2"/>
            <a:endCxn id="450" idx="1"/>
          </p:cNvCxnSpPr>
          <p:nvPr/>
        </p:nvCxnSpPr>
        <p:spPr>
          <a:xfrm flipH="1" rot="-5400000">
            <a:off x="2306793" y="3012136"/>
            <a:ext cx="692700" cy="2166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462" name="Google Shape;462;p34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41625" y="2674075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4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41625" y="2977075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4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41625" y="3280075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4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0675" y="4132925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4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0675" y="4435925"/>
            <a:ext cx="240500" cy="2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4" title="icons8-search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0675" y="4738925"/>
            <a:ext cx="240500" cy="2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4"/>
          <p:cNvSpPr/>
          <p:nvPr/>
        </p:nvSpPr>
        <p:spPr>
          <a:xfrm>
            <a:off x="6431638" y="2310200"/>
            <a:ext cx="106500" cy="1364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9" name="Google Shape;469;p34"/>
          <p:cNvCxnSpPr>
            <a:stCxn id="427" idx="1"/>
            <a:endCxn id="445" idx="1"/>
          </p:cNvCxnSpPr>
          <p:nvPr/>
        </p:nvCxnSpPr>
        <p:spPr>
          <a:xfrm flipH="1">
            <a:off x="5528275" y="1584750"/>
            <a:ext cx="327300" cy="1449300"/>
          </a:xfrm>
          <a:prstGeom prst="bentConnector3">
            <a:avLst>
              <a:gd fmla="val 1348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461" name="Google Shape;461;p34" title="Screenshot 2025-11-06 at 5.40.41 P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6075" y="2991687"/>
            <a:ext cx="1347535" cy="7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title="icons8-audio-wave(1)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5820" y="3250126"/>
            <a:ext cx="240499" cy="24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4" title="icons8-text-1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9157" y="3250123"/>
            <a:ext cx="240499" cy="24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Pixeltable: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The Technical D</a:t>
            </a:r>
            <a:r>
              <a:rPr lang="en">
                <a:solidFill>
                  <a:schemeClr val="lt1"/>
                </a:solidFill>
              </a:rPr>
              <a:t>etails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7" name="Google Shape;47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DE8">
            <a:alpha val="95000"/>
          </a:srgbClr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/>
          <p:nvPr>
            <p:ph idx="1" type="body"/>
          </p:nvPr>
        </p:nvSpPr>
        <p:spPr>
          <a:xfrm>
            <a:off x="311700" y="1152475"/>
            <a:ext cx="852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Users</a:t>
            </a:r>
            <a:r>
              <a:rPr b="1" lang="en" sz="1560">
                <a:solidFill>
                  <a:schemeClr val="accent2"/>
                </a:solidFill>
              </a:rPr>
              <a:t>:</a:t>
            </a: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ML engineers, data scientists, software engineers who are building AI data products</a:t>
            </a:r>
            <a:endParaRPr sz="156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 Goals:</a:t>
            </a:r>
            <a:endParaRPr sz="156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covers all </a:t>
            </a:r>
            <a:r>
              <a:rPr b="1" lang="en" sz="1560">
                <a:solidFill>
                  <a:schemeClr val="accent2"/>
                </a:solidFill>
              </a:rPr>
              <a:t>data</a:t>
            </a: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+ </a:t>
            </a:r>
            <a:r>
              <a:rPr b="1" lang="en" sz="1560">
                <a:solidFill>
                  <a:schemeClr val="accent2"/>
                </a:solidFill>
              </a:rPr>
              <a:t>orchestration</a:t>
            </a: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, from experimentation to serving</a:t>
            </a:r>
            <a:b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	no time spent on engineering data plumbing</a:t>
            </a:r>
            <a:endParaRPr sz="156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 Principles:</a:t>
            </a:r>
            <a:endParaRPr b="1" sz="156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</a:t>
            </a:r>
            <a:r>
              <a:rPr b="1"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</a:t>
            </a: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transformation logic are organized into tables </a:t>
            </a:r>
            <a:b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	all data interactions are </a:t>
            </a:r>
            <a:r>
              <a:rPr b="1" lang="en" sz="1560">
                <a:solidFill>
                  <a:schemeClr val="accent2"/>
                </a:solidFill>
              </a:rPr>
              <a:t>declarative</a:t>
            </a:r>
            <a:b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	complete </a:t>
            </a:r>
            <a:r>
              <a:rPr b="1" lang="en" sz="1560">
                <a:solidFill>
                  <a:schemeClr val="accent2"/>
                </a:solidFill>
              </a:rPr>
              <a:t>freedom</a:t>
            </a: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w.r.t. algorithms, models, best practices</a:t>
            </a:r>
            <a:endParaRPr sz="156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b="1"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Implementation:</a:t>
            </a:r>
            <a:endParaRPr b="1" sz="156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560">
                <a:solidFill>
                  <a:schemeClr val="accent2"/>
                </a:solidFill>
              </a:rPr>
              <a:t>O</a:t>
            </a: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pen </a:t>
            </a:r>
            <a:r>
              <a:rPr lang="en" sz="1560">
                <a:solidFill>
                  <a:schemeClr val="accent2"/>
                </a:solidFill>
              </a:rPr>
              <a:t>S</a:t>
            </a: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ource</a:t>
            </a:r>
            <a:r>
              <a:rPr b="1"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en" sz="1560">
                <a:solidFill>
                  <a:schemeClr val="accent2"/>
                </a:solidFill>
              </a:rPr>
              <a:t>Python</a:t>
            </a: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 library (Apache 2.</a:t>
            </a:r>
            <a:r>
              <a:rPr lang="en" sz="1560">
                <a:solidFill>
                  <a:schemeClr val="accent2"/>
                </a:solidFill>
              </a:rPr>
              <a:t>0)</a:t>
            </a:r>
            <a:b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560">
                <a:solidFill>
                  <a:schemeClr val="accent2"/>
                </a:solidFill>
              </a:rPr>
              <a:t>c</a:t>
            </a:r>
            <a:r>
              <a:rPr lang="en" sz="156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omplemented with a cloud service</a:t>
            </a:r>
            <a:endParaRPr sz="1560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3" name="Google Shape;483;p36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680"/>
              <a:t>Unified Data Storage, Retrieval and Orchestration</a:t>
            </a:r>
            <a:endParaRPr sz="2680"/>
          </a:p>
        </p:txBody>
      </p:sp>
      <p:sp>
        <p:nvSpPr>
          <p:cNvPr id="484" name="Google Shape;4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DE8">
            <a:alpha val="95000"/>
          </a:srgbClr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Local Pixeltable Runtime</a:t>
            </a:r>
            <a:endParaRPr/>
          </a:p>
        </p:txBody>
      </p:sp>
      <p:sp>
        <p:nvSpPr>
          <p:cNvPr id="490" name="Google Shape;49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1" name="Google Shape;491;p37" title="Data Council 2025 - Architecture Diagram.png"/>
          <p:cNvPicPr preferRelativeResize="0"/>
          <p:nvPr/>
        </p:nvPicPr>
        <p:blipFill rotWithShape="1">
          <a:blip r:embed="rId3">
            <a:alphaModFix/>
          </a:blip>
          <a:srcRect b="10299" l="6456" r="7105" t="9172"/>
          <a:stretch/>
        </p:blipFill>
        <p:spPr>
          <a:xfrm>
            <a:off x="1066800" y="1066800"/>
            <a:ext cx="6248402" cy="396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DE8">
            <a:alpha val="95000"/>
          </a:srgbClr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Tables</a:t>
            </a:r>
            <a:br>
              <a:rPr b="1" lang="en" sz="1600"/>
            </a:br>
            <a:r>
              <a:rPr b="1" lang="en" sz="1600"/>
              <a:t>	</a:t>
            </a:r>
            <a:r>
              <a:rPr lang="en" sz="1600"/>
              <a:t>P</a:t>
            </a:r>
            <a:r>
              <a:rPr lang="en" sz="1600"/>
              <a:t>ersistent</a:t>
            </a:r>
            <a:br>
              <a:rPr lang="en" sz="1600"/>
            </a:br>
            <a:r>
              <a:rPr lang="en" sz="1600"/>
              <a:t>	Transactional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Data types</a:t>
            </a:r>
            <a:endParaRPr b="1" sz="16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standard scalar data (ints, floats, …</a:t>
            </a:r>
            <a:r>
              <a:rPr lang="en" sz="1600"/>
              <a:t>)</a:t>
            </a:r>
            <a:br>
              <a:rPr lang="en" sz="1600"/>
            </a:br>
            <a:r>
              <a:rPr lang="en" sz="1600"/>
              <a:t>	</a:t>
            </a:r>
            <a:r>
              <a:rPr lang="en" sz="1600"/>
              <a:t>media data (docs, videos, images, …)</a:t>
            </a:r>
            <a:br>
              <a:rPr lang="en" sz="1600"/>
            </a:br>
            <a:r>
              <a:rPr lang="en" sz="1600"/>
              <a:t>	ML-specific: arrays, JSON</a:t>
            </a:r>
            <a:endParaRPr sz="1600"/>
          </a:p>
        </p:txBody>
      </p:sp>
      <p:pic>
        <p:nvPicPr>
          <p:cNvPr id="497" name="Google Shape;497;p38" title="Screenshot 2025-11-05 at 3.39.27 PM.png"/>
          <p:cNvPicPr preferRelativeResize="0"/>
          <p:nvPr/>
        </p:nvPicPr>
        <p:blipFill rotWithShape="1">
          <a:blip r:embed="rId3">
            <a:alphaModFix/>
          </a:blip>
          <a:srcRect b="238" l="0" r="0" t="238"/>
          <a:stretch/>
        </p:blipFill>
        <p:spPr>
          <a:xfrm>
            <a:off x="4603425" y="975100"/>
            <a:ext cx="3837600" cy="377115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8" name="Google Shape;498;p38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Storing Multi-Modal Data</a:t>
            </a:r>
            <a:endParaRPr/>
          </a:p>
        </p:txBody>
      </p:sp>
      <p:sp>
        <p:nvSpPr>
          <p:cNvPr id="499" name="Google Shape;49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38"/>
          <p:cNvSpPr txBox="1"/>
          <p:nvPr/>
        </p:nvSpPr>
        <p:spPr>
          <a:xfrm>
            <a:off x="311700" y="3702275"/>
            <a:ext cx="418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Fully functional database system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Comprehensive query language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Standard relational operator</a:t>
            </a:r>
            <a:br>
              <a:rPr lang="en" sz="1600"/>
            </a:br>
            <a:r>
              <a:rPr i="1" lang="en" sz="1600"/>
              <a:t>(select(), where(), join(), etc.)</a:t>
            </a:r>
            <a:endParaRPr i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JSON</a:t>
            </a:r>
            <a:br>
              <a:rPr lang="en" sz="1600"/>
            </a:br>
            <a:r>
              <a:rPr lang="en" sz="1600"/>
              <a:t>	path expressions</a:t>
            </a:r>
            <a:br>
              <a:rPr lang="en" sz="1600"/>
            </a:br>
            <a:r>
              <a:rPr lang="en" sz="1600"/>
              <a:t>	transformations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Execution</a:t>
            </a:r>
            <a:br>
              <a:rPr lang="en" sz="1600"/>
            </a:br>
            <a:r>
              <a:rPr lang="en" sz="1600"/>
              <a:t>	SQL where possible</a:t>
            </a:r>
            <a:br>
              <a:rPr lang="en" sz="1600"/>
            </a:br>
            <a:r>
              <a:rPr lang="en" sz="1600"/>
              <a:t>	Python where needed</a:t>
            </a:r>
            <a:endParaRPr sz="1600"/>
          </a:p>
        </p:txBody>
      </p:sp>
      <p:pic>
        <p:nvPicPr>
          <p:cNvPr id="506" name="Google Shape;506;p39" title="Screenshot 2025-11-05 at 4.22.11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1027475"/>
            <a:ext cx="4572000" cy="31628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" name="Google Shape;50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39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Retrieving Multi-Modal Data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Execution logic </a:t>
            </a:r>
            <a:r>
              <a:rPr lang="en" sz="1600"/>
              <a:t>through </a:t>
            </a:r>
            <a:r>
              <a:rPr b="1" lang="en" sz="1600"/>
              <a:t>table</a:t>
            </a:r>
            <a:r>
              <a:rPr lang="en" sz="1600"/>
              <a:t> operations and </a:t>
            </a:r>
            <a:r>
              <a:rPr b="1" lang="en" sz="1600"/>
              <a:t>computed columns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Pixeltable maintains </a:t>
            </a:r>
            <a:r>
              <a:rPr lang="en" sz="1600"/>
              <a:t>table structure </a:t>
            </a:r>
            <a:r>
              <a:rPr b="1" lang="en" sz="1600"/>
              <a:t>automatically</a:t>
            </a:r>
            <a:r>
              <a:rPr lang="en" sz="1600"/>
              <a:t> and </a:t>
            </a:r>
            <a:r>
              <a:rPr b="1" lang="en" sz="1600"/>
              <a:t>incrementally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Maximal parallelization derived from DAG</a:t>
            </a:r>
            <a:endParaRPr sz="1600"/>
          </a:p>
        </p:txBody>
      </p:sp>
      <p:pic>
        <p:nvPicPr>
          <p:cNvPr id="514" name="Google Shape;514;p40" title="Screenshot 2025-11-05 at 4.23.46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950450"/>
            <a:ext cx="4495799" cy="3109724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40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Orchestration: Concepts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1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Declarative</a:t>
            </a:r>
            <a:r>
              <a:rPr lang="en" sz="1600"/>
              <a:t> data flows/transformations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Maintained </a:t>
            </a:r>
            <a:r>
              <a:rPr b="1" lang="en" sz="1600"/>
              <a:t>automatically</a:t>
            </a:r>
            <a:r>
              <a:rPr lang="en" sz="1600"/>
              <a:t> and </a:t>
            </a:r>
            <a:r>
              <a:rPr b="1" lang="en" sz="1600"/>
              <a:t>incrementally</a:t>
            </a:r>
            <a:r>
              <a:rPr lang="en" sz="1600"/>
              <a:t> by Pixeltable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Data lineage = observability</a:t>
            </a:r>
            <a:endParaRPr sz="1600"/>
          </a:p>
        </p:txBody>
      </p:sp>
      <p:pic>
        <p:nvPicPr>
          <p:cNvPr id="522" name="Google Shape;5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1246325"/>
            <a:ext cx="4572000" cy="26457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3" name="Google Shape;52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41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Orchestration: Conditional Data Flows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problem with AI development today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Iterator Views</a:t>
            </a:r>
            <a:endParaRPr b="1" sz="16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from videos to frames</a:t>
            </a:r>
            <a:br>
              <a:rPr lang="en" sz="1600"/>
            </a:br>
            <a:r>
              <a:rPr lang="en" sz="1600"/>
              <a:t>	from documents to text chunks</a:t>
            </a:r>
            <a:br>
              <a:rPr lang="en" sz="1600"/>
            </a:br>
            <a:r>
              <a:rPr lang="en" sz="1600"/>
              <a:t>	from larger object to components…</a:t>
            </a:r>
            <a:endParaRPr sz="1600"/>
          </a:p>
        </p:txBody>
      </p:sp>
      <p:pic>
        <p:nvPicPr>
          <p:cNvPr id="530" name="Google Shape;5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1170125"/>
            <a:ext cx="4572000" cy="23454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1" name="Google Shape;53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42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Orchestration: Lateral Views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Frame-level view of videos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Pre-materialization</a:t>
            </a:r>
            <a:br>
              <a:rPr lang="en" sz="1600"/>
            </a:br>
            <a:r>
              <a:rPr lang="en" sz="1600"/>
              <a:t>vs.</a:t>
            </a:r>
            <a:br>
              <a:rPr lang="en" sz="1600"/>
            </a:br>
            <a:r>
              <a:rPr lang="en" sz="1600"/>
              <a:t>runtime re-materialization</a:t>
            </a:r>
            <a:endParaRPr sz="1600"/>
          </a:p>
        </p:txBody>
      </p:sp>
      <p:pic>
        <p:nvPicPr>
          <p:cNvPr id="538" name="Google Shape;5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170125"/>
            <a:ext cx="4495799" cy="299162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9" name="Google Shape;53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43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</a:t>
            </a:r>
            <a:r>
              <a:rPr lang="en"/>
              <a:t>: Lateral Views for Video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</a:t>
            </a:r>
            <a:r>
              <a:rPr b="1" lang="en" sz="1600"/>
              <a:t>eclarative indexes</a:t>
            </a:r>
            <a:endParaRPr b="1"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Multi-modal embeddings/vectors</a:t>
            </a:r>
            <a:br>
              <a:rPr lang="en" sz="1600"/>
            </a:br>
            <a:r>
              <a:rPr lang="en" sz="1600"/>
              <a:t>B-trees</a:t>
            </a:r>
            <a:br>
              <a:rPr lang="en" sz="1600"/>
            </a:br>
            <a:r>
              <a:rPr lang="en" sz="1600"/>
              <a:t>…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Maintained </a:t>
            </a:r>
            <a:r>
              <a:rPr b="1" lang="en" sz="1600"/>
              <a:t>automatically</a:t>
            </a:r>
            <a:r>
              <a:rPr lang="en" sz="1600"/>
              <a:t> and </a:t>
            </a:r>
            <a:r>
              <a:rPr b="1" lang="en" sz="1600"/>
              <a:t>incrementally</a:t>
            </a:r>
            <a:r>
              <a:rPr lang="en" sz="1600"/>
              <a:t> by Pixeltable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Similarity search</a:t>
            </a:r>
            <a:r>
              <a:rPr lang="en" sz="1600"/>
              <a:t> is </a:t>
            </a:r>
            <a:r>
              <a:rPr lang="en" sz="1600"/>
              <a:t>part of the query language, not a separate API.</a:t>
            </a:r>
            <a:endParaRPr sz="1600"/>
          </a:p>
        </p:txBody>
      </p:sp>
      <p:pic>
        <p:nvPicPr>
          <p:cNvPr id="546" name="Google Shape;5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170125"/>
            <a:ext cx="4495801" cy="345880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7" name="Google Shape;5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44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Indexing (a feature; not a product)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5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“Bring your own algorithm”: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@pxt.udf</a:t>
            </a:r>
            <a:br>
              <a:rPr lang="en" sz="1600"/>
            </a:br>
            <a:r>
              <a:rPr lang="en" sz="1600"/>
              <a:t>	User-defined (sync/async) functions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@pxt.uda</a:t>
            </a:r>
            <a:br>
              <a:rPr lang="en" sz="1600"/>
            </a:br>
            <a:r>
              <a:rPr lang="en" sz="1600"/>
              <a:t>	User-defined aggregates</a:t>
            </a:r>
            <a:br>
              <a:rPr lang="en" sz="1600"/>
            </a:br>
            <a:br>
              <a:rPr lang="en" sz="1600"/>
            </a:br>
            <a:r>
              <a:rPr lang="en" sz="1600"/>
              <a:t>	User-defined iterator</a:t>
            </a:r>
            <a:r>
              <a:rPr lang="en" sz="1600"/>
              <a:t>s</a:t>
            </a:r>
            <a:endParaRPr sz="1600"/>
          </a:p>
        </p:txBody>
      </p:sp>
      <p:pic>
        <p:nvPicPr>
          <p:cNvPr id="554" name="Google Shape;5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325" y="412126"/>
            <a:ext cx="3276600" cy="44195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5" name="Google Shape;55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45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User-Defined Logic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6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Linear version history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Every update (schema or data)</a:t>
            </a:r>
            <a:br>
              <a:rPr lang="en" sz="1600"/>
            </a:br>
            <a:r>
              <a:rPr lang="en" sz="1600"/>
              <a:t>creates a new version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Named snapshots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revert()</a:t>
            </a:r>
            <a:endParaRPr sz="1600"/>
          </a:p>
        </p:txBody>
      </p:sp>
      <p:pic>
        <p:nvPicPr>
          <p:cNvPr id="562" name="Google Shape;5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1200" y="1834300"/>
            <a:ext cx="4724401" cy="133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3" name="Google Shape;56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46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Versioning: Reproducibility &amp; Experimentation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 txBox="1"/>
          <p:nvPr>
            <p:ph idx="1" type="body"/>
          </p:nvPr>
        </p:nvSpPr>
        <p:spPr>
          <a:xfrm>
            <a:off x="311700" y="1152475"/>
            <a:ext cx="370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Data sharing</a:t>
            </a:r>
            <a:br>
              <a:rPr b="1" lang="en" sz="1600"/>
            </a:br>
            <a:r>
              <a:rPr lang="en" sz="1600"/>
              <a:t>Replicate tables to and from the cloud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Cloud execution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Hosted tables via the SDK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70" name="Google Shape;57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47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Pixeltable in the Cloud</a:t>
            </a:r>
            <a:endParaRPr/>
          </a:p>
        </p:txBody>
      </p:sp>
      <p:pic>
        <p:nvPicPr>
          <p:cNvPr id="572" name="Google Shape;572;p47" title="Screenshot 2025-11-06 at 5.46.2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425" y="663675"/>
            <a:ext cx="3534649" cy="229370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3" name="Google Shape;573;p47" title="Screenshot 2025-11-06 at 5.48.0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425" y="3038198"/>
            <a:ext cx="3534650" cy="205652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8"/>
          <p:cNvSpPr txBox="1"/>
          <p:nvPr>
            <p:ph idx="1" type="body"/>
          </p:nvPr>
        </p:nvSpPr>
        <p:spPr>
          <a:xfrm>
            <a:off x="311700" y="1152475"/>
            <a:ext cx="822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Single system for all data storage</a:t>
            </a:r>
            <a:br>
              <a:rPr b="1" lang="en" sz="1600"/>
            </a:br>
            <a:r>
              <a:rPr lang="en" sz="1600"/>
              <a:t>Structured data, media data, ML-specific data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Single API for all data access</a:t>
            </a:r>
            <a:br>
              <a:rPr lang="en" sz="1600"/>
            </a:br>
            <a:r>
              <a:rPr lang="en" sz="1600"/>
              <a:t>Simple, intuitive, tabular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O</a:t>
            </a:r>
            <a:r>
              <a:rPr b="1" lang="en" sz="1600"/>
              <a:t>bservability is built in</a:t>
            </a:r>
            <a:br>
              <a:rPr b="1" lang="en" sz="1600"/>
            </a:br>
            <a:r>
              <a:rPr lang="en" sz="1600"/>
              <a:t>Table = log</a:t>
            </a:r>
            <a:br>
              <a:rPr b="1" lang="en" sz="1600"/>
            </a:br>
            <a:r>
              <a:rPr lang="en" sz="1600"/>
              <a:t>Schema = o</a:t>
            </a:r>
            <a:r>
              <a:rPr lang="en" sz="1600"/>
              <a:t>rchestration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Efficiency and parallelization</a:t>
            </a:r>
            <a:br>
              <a:rPr b="1" lang="en" sz="1600"/>
            </a:br>
            <a:r>
              <a:rPr lang="en" sz="1600"/>
              <a:t>Declarative API enables cost-based optimization, fine-grained parallelization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79" name="Google Shape;57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48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Takeaways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9"/>
          <p:cNvSpPr txBox="1"/>
          <p:nvPr>
            <p:ph idx="1" type="body"/>
          </p:nvPr>
        </p:nvSpPr>
        <p:spPr>
          <a:xfrm>
            <a:off x="311700" y="1152475"/>
            <a:ext cx="479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Locally</a:t>
            </a:r>
            <a:br>
              <a:rPr b="1" lang="en" sz="1600"/>
            </a:br>
            <a:r>
              <a:rPr lang="en" sz="1600">
                <a:latin typeface="IBM Plex Mono"/>
                <a:ea typeface="IBM Plex Mono"/>
                <a:cs typeface="IBM Plex Mono"/>
                <a:sym typeface="IBM Plex Mono"/>
              </a:rPr>
              <a:t>pip install pixeltable</a:t>
            </a:r>
            <a:endParaRPr sz="16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Cloud</a:t>
            </a:r>
            <a:br>
              <a:rPr b="1" lang="en" sz="1600"/>
            </a:br>
            <a:r>
              <a:rPr lang="en" sz="1600"/>
              <a:t>S</a:t>
            </a:r>
            <a:r>
              <a:rPr lang="en" sz="1600"/>
              <a:t>ign up for our </a:t>
            </a:r>
            <a:r>
              <a:rPr lang="en" sz="1600"/>
              <a:t>Pixeltable</a:t>
            </a:r>
            <a:r>
              <a:rPr lang="en" sz="1600"/>
              <a:t> Cloud preview at </a:t>
            </a:r>
            <a:r>
              <a:rPr lang="en" sz="1600">
                <a:solidFill>
                  <a:srgbClr val="FF99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pixeltable.com/waitlist</a:t>
            </a:r>
            <a:endParaRPr sz="16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Repo</a:t>
            </a:r>
            <a:br>
              <a:rPr b="1" lang="en" sz="1600"/>
            </a:br>
            <a:r>
              <a:rPr lang="en" sz="1600" u="sng">
                <a:solidFill>
                  <a:schemeClr val="hlink"/>
                </a:solidFill>
                <a:hlinkClick r:id="rId4"/>
              </a:rPr>
              <a:t>https://github.com/apreshill/pxt-tucci/</a:t>
            </a:r>
            <a:br>
              <a:rPr lang="en" sz="1600">
                <a:solidFill>
                  <a:srgbClr val="FF9900"/>
                </a:solidFill>
              </a:rPr>
            </a:br>
            <a:endParaRPr b="1" sz="1600"/>
          </a:p>
        </p:txBody>
      </p:sp>
      <p:sp>
        <p:nvSpPr>
          <p:cNvPr id="586" name="Google Shape;58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49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Get Started with Pixeltable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0"/>
          <p:cNvSpPr txBox="1"/>
          <p:nvPr>
            <p:ph idx="1" type="body"/>
          </p:nvPr>
        </p:nvSpPr>
        <p:spPr>
          <a:xfrm>
            <a:off x="311700" y="1152475"/>
            <a:ext cx="8603700" cy="37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Pixeltable 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lang="en">
                <a:solidFill>
                  <a:srgbClr val="FF99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github.com/pixeltable/pixeltable</a:t>
            </a:r>
            <a:br>
              <a:rPr lang="en"/>
            </a:br>
            <a:r>
              <a:rPr lang="en"/>
              <a:t>	Sample Apps: </a:t>
            </a:r>
            <a:r>
              <a:rPr lang="en">
                <a:solidFill>
                  <a:srgbClr val="FF99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docs.pixeltable.com/docs/examples/use-cases</a:t>
            </a:r>
            <a:br>
              <a:rPr lang="en"/>
            </a:br>
            <a:r>
              <a:rPr lang="en"/>
              <a:t>	MCP Servers: </a:t>
            </a:r>
            <a:r>
              <a:rPr lang="en">
                <a:solidFill>
                  <a:srgbClr val="FF99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github.com/pixeltable/pixeltable-mcp-server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uFill>
                  <a:noFill/>
                </a:uFill>
                <a:hlinkClick r:id="rId6"/>
              </a:rPr>
              <a:t>Pixelagent</a:t>
            </a:r>
            <a:r>
              <a:rPr b="1" lang="en"/>
              <a:t>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Proof-of-concept implementation of agent framework on top of Pixeltable</a:t>
            </a:r>
            <a:r>
              <a:rPr lang="en"/>
              <a:t>	</a:t>
            </a:r>
            <a:br>
              <a:rPr lang="en"/>
            </a:br>
            <a:r>
              <a:rPr lang="en"/>
              <a:t>	Compact: only a few 100 lines of code</a:t>
            </a:r>
            <a:br>
              <a:rPr lang="en"/>
            </a:br>
            <a:r>
              <a:rPr lang="en"/>
              <a:t>	Utilizes Pixeltable for storage, memory, retrieval, tools, orchestration, observability…</a:t>
            </a:r>
            <a:br>
              <a:rPr lang="en"/>
            </a:br>
            <a:r>
              <a:rPr lang="en"/>
              <a:t>	Github: </a:t>
            </a:r>
            <a:r>
              <a:rPr lang="en">
                <a:solidFill>
                  <a:srgbClr val="FF9900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github.com/pixeltable/pixelagent</a:t>
            </a:r>
            <a:endParaRPr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uFill>
                  <a:noFill/>
                </a:uFill>
                <a:hlinkClick r:id="rId8"/>
              </a:rPr>
              <a:t>Pixelbot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Sample implementation of a multimodal AI agent with infinite memory</a:t>
            </a:r>
            <a:br>
              <a:rPr lang="en"/>
            </a:br>
            <a:r>
              <a:rPr lang="en"/>
              <a:t>	Handles documents, images, audio, videos uploads/storage/indexing/retrieval</a:t>
            </a:r>
            <a:br>
              <a:rPr lang="en"/>
            </a:br>
            <a:r>
              <a:rPr lang="en"/>
              <a:t>	Leverages tools, Claude Sonnet 3.5, OpenAI Whisper, Mistral Small.</a:t>
            </a:r>
            <a:br>
              <a:rPr lang="en"/>
            </a:br>
            <a:r>
              <a:rPr lang="en"/>
              <a:t>	Hosted at </a:t>
            </a:r>
            <a:r>
              <a:rPr lang="en">
                <a:solidFill>
                  <a:srgbClr val="FF9900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agent.pixeltable.com</a:t>
            </a:r>
            <a:endParaRPr/>
          </a:p>
        </p:txBody>
      </p:sp>
      <p:sp>
        <p:nvSpPr>
          <p:cNvPr id="593" name="Google Shape;59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50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EDE8">
            <a:alpha val="95000"/>
          </a:srgbClr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1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Comments?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Come see me at office hours or at the booth!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9900"/>
                </a:solidFill>
              </a:rPr>
              <a:t>marcel@pixeltable.com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600" name="Google Shape;60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51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546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want to make a searchable collection of videos”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375050"/>
            <a:ext cx="3999900" cy="31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stack: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Upload videos to S3 for storage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Extract frames with FFmpeg/OpenCV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Send frames to OpenAI Vision API, handle retries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Parse responses, validate JSON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Generate embeddings from responses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Store embeddings in Pinecone/LanceDB (for search) + results in PostgreSQL (for queries)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JOIN data across S3, Pinecone/LanceDB, and PostgreSQL with foreign keys and correlation IDs</a:t>
            </a:r>
            <a:endParaRPr/>
          </a:p>
          <a:p>
            <a:pPr indent="-284162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Handle failures across all of this... somehow?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/>
              <a:t>→ 1000+ lines of glue code and you are still trying to figure out after that how to version, get observability, lineage, scalability, parallelization... </a:t>
            </a:r>
            <a:endParaRPr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6" title="Screenshot 2025-10-28 at 11.39.2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306" y="0"/>
            <a:ext cx="242463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5457025" y="1181650"/>
            <a:ext cx="5850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457025" y="663700"/>
            <a:ext cx="5850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457025" y="1748450"/>
            <a:ext cx="5850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457025" y="2242125"/>
            <a:ext cx="5850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268150" y="2771675"/>
            <a:ext cx="5850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5213350" y="3435975"/>
            <a:ext cx="5850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5877650" y="3978400"/>
            <a:ext cx="5850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" name="Google Shape;88;p16"/>
          <p:cNvSpPr/>
          <p:nvPr/>
        </p:nvSpPr>
        <p:spPr>
          <a:xfrm rot="10800000">
            <a:off x="7669400" y="1997825"/>
            <a:ext cx="585000" cy="29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Pixeltable is a fully functional database system</a:t>
            </a:r>
            <a:endParaRPr/>
          </a:p>
        </p:txBody>
      </p:sp>
      <p:sp>
        <p:nvSpPr>
          <p:cNvPr id="612" name="Google Shape;612;p5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don’t have to worry about bringing in to memory and then which file format to export to</a:t>
            </a:r>
            <a:endParaRPr/>
          </a:p>
        </p:txBody>
      </p:sp>
      <p:sp>
        <p:nvSpPr>
          <p:cNvPr id="613" name="Google Shape;61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5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table API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4"/>
          <p:cNvSpPr txBox="1"/>
          <p:nvPr>
            <p:ph idx="1" type="body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Composition of complex processing pipelines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Table-derived UDF</a:t>
            </a:r>
            <a:endParaRPr b="1"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parameters: input columns</a:t>
            </a:r>
            <a:br>
              <a:rPr lang="en" sz="1600"/>
            </a:br>
            <a:r>
              <a:rPr lang="en" sz="1600"/>
              <a:t>	returns: computed columns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20" name="Google Shape;6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306" y="661263"/>
            <a:ext cx="3358994" cy="38209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1" name="Google Shape;62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54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Table-as-UDF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55"/>
          <p:cNvSpPr txBox="1"/>
          <p:nvPr/>
        </p:nvSpPr>
        <p:spPr>
          <a:xfrm>
            <a:off x="1428900" y="355200"/>
            <a:ext cx="62862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================================================================================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    </a:t>
            </a: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PIXELTABLE: MULTIMODAL TABLE ARCHITECTURE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================================================================================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Table: "videos"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+--------+----------+-------------+-------------+---------------------+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|   id   |  video   |   frames    | transcript  |    </a:t>
            </a: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embedding</a:t>
            </a: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|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|(store) |  (ref)   | (computed)  | (computed)  |     (computed)      |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+--------+----------+-------------+-------------+---------------------+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|   1    | 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🎬</a:t>
            </a: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[MP4] | 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🖼️ </a:t>
            </a: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[1000]   | "Hello..."  | [0.2, 0.8, ...]     |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|   2    | 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🎬</a:t>
            </a: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[MP4] | 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🖼️ </a:t>
            </a: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[800]    | "Welcome"   | [0.3, 0.7, ...]     |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|   3    | 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🎬</a:t>
            </a: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[MP4] | </a:t>
            </a:r>
            <a:r>
              <a:rPr lang="en" sz="1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🖼️ </a:t>
            </a: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[1200]   | "Today..."  | [0.1, 0.9, ...]     |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+--------+----------+-------------+-------------+---------------------+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    |            |             |              |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    |            |             |              |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    |            v             v              v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    |     FrameIterator    Whisper    OpenAI Ada-002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    |    extract_frames   transcribe    embed_text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    |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               +---&gt; Dependency Chain: Automatic Propagation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================================================================================</a:t>
            </a:r>
            <a:endParaRPr sz="1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6"/>
          <p:cNvSpPr txBox="1"/>
          <p:nvPr>
            <p:ph type="title"/>
          </p:nvPr>
        </p:nvSpPr>
        <p:spPr>
          <a:xfrm>
            <a:off x="311700" y="445025"/>
            <a:ext cx="809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one stop shop for developing AI-based data products</a:t>
            </a:r>
            <a:endParaRPr/>
          </a:p>
        </p:txBody>
      </p:sp>
      <p:sp>
        <p:nvSpPr>
          <p:cNvPr id="634" name="Google Shape;634;p56"/>
          <p:cNvSpPr txBox="1"/>
          <p:nvPr>
            <p:ph idx="1" type="body"/>
          </p:nvPr>
        </p:nvSpPr>
        <p:spPr>
          <a:xfrm>
            <a:off x="311700" y="1374750"/>
            <a:ext cx="4031700" cy="31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Complete - capture all the data you need, doesn’t limit what you do with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Store of record - don’t need separate place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[ ] - express any transformation or other application logic</a:t>
            </a:r>
            <a:endParaRPr/>
          </a:p>
        </p:txBody>
      </p:sp>
      <p:sp>
        <p:nvSpPr>
          <p:cNvPr id="635" name="Google Shape;63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56"/>
          <p:cNvSpPr txBox="1"/>
          <p:nvPr/>
        </p:nvSpPr>
        <p:spPr>
          <a:xfrm>
            <a:off x="5284500" y="1852025"/>
            <a:ext cx="361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 Complete  - real production is multi user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 Complete - real AI use cases require captures all the data types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→ Complete - augment it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AI development today is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mostly plumbing &amp; pipelines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~ 80-90% of effort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Storage 🗄️ </a:t>
            </a:r>
            <a:endParaRPr sz="2400"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get: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Videos in S3, embeddings in Pinecone, metadata in Postgres…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Data loaded into memory, exported to file formats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File formats that don’t support media data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Manual tracking of what lives where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What you miss: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Transactions: </a:t>
            </a:r>
            <a:r>
              <a:rPr lang="en">
                <a:solidFill>
                  <a:srgbClr val="434343"/>
                </a:solidFill>
              </a:rPr>
              <a:t>Models fail halfway → data stays inconsistent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Concurrency: </a:t>
            </a:r>
            <a:r>
              <a:rPr lang="en">
                <a:solidFill>
                  <a:srgbClr val="434343"/>
                </a:solidFill>
              </a:rPr>
              <a:t>Multiple users → can't work on same data simultaneously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Persistence: </a:t>
            </a:r>
            <a:r>
              <a:rPr lang="en">
                <a:solidFill>
                  <a:srgbClr val="434343"/>
                </a:solidFill>
              </a:rPr>
              <a:t>Work happens in memory → doesn't map to traditional database schemas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OLTP capabilities: </a:t>
            </a:r>
            <a:r>
              <a:rPr lang="en">
                <a:solidFill>
                  <a:srgbClr val="434343"/>
                </a:solidFill>
              </a:rPr>
              <a:t>Built for batch → can't serve user-facing requests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What you get: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Custom code wiring tools together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Cron jobs and Python scripts for every step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Manually handling rate limits, retries, chasing API errors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Wild goose chase when requirements change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/>
              <a:t>What you miss:</a:t>
            </a:r>
            <a:endParaRPr sz="1050"/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Dependency tracking: </a:t>
            </a:r>
            <a:r>
              <a:rPr lang="en" sz="1050">
                <a:solidFill>
                  <a:srgbClr val="434343"/>
                </a:solidFill>
              </a:rPr>
              <a:t>Transforms happen in scripts → hard to trace what depends on what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Low latency/high throughput: </a:t>
            </a:r>
            <a:r>
              <a:rPr lang="en" sz="1050">
                <a:solidFill>
                  <a:srgbClr val="434343"/>
                </a:solidFill>
              </a:rPr>
              <a:t>Hard to parallelize external API calls → poor performance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Failure handling: </a:t>
            </a:r>
            <a:r>
              <a:rPr lang="en" sz="1050">
                <a:solidFill>
                  <a:srgbClr val="434343"/>
                </a:solidFill>
              </a:rPr>
              <a:t>Something fails somewhere → rerun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Operational integrity: </a:t>
            </a:r>
            <a:r>
              <a:rPr lang="en" sz="1050">
                <a:solidFill>
                  <a:srgbClr val="434343"/>
                </a:solidFill>
              </a:rPr>
              <a:t>Inconsistent models for indexing and querying → contaminated index</a:t>
            </a:r>
            <a:endParaRPr sz="1050">
              <a:solidFill>
                <a:srgbClr val="434343"/>
              </a:solidFill>
            </a:endParaRPr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Orchestration ⚙️</a:t>
            </a:r>
            <a:endParaRPr sz="2400"/>
          </a:p>
        </p:txBody>
      </p:sp>
      <p:sp>
        <p:nvSpPr>
          <p:cNvPr id="104" name="Google Shape;104;p18"/>
          <p:cNvSpPr/>
          <p:nvPr/>
        </p:nvSpPr>
        <p:spPr>
          <a:xfrm>
            <a:off x="4682850" y="276600"/>
            <a:ext cx="4338300" cy="4511100"/>
          </a:xfrm>
          <a:prstGeom prst="rect">
            <a:avLst/>
          </a:prstGeom>
          <a:solidFill>
            <a:srgbClr val="F0EDE8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145800" y="2571757"/>
            <a:ext cx="4457700" cy="2151900"/>
          </a:xfrm>
          <a:prstGeom prst="rect">
            <a:avLst/>
          </a:prstGeom>
          <a:solidFill>
            <a:srgbClr val="F0EDE8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Storage 🗄️ </a:t>
            </a:r>
            <a:endParaRPr sz="2400"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get: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Videos in S3, embeddings in Pinecone, metadata in Postgres…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Data loaded into memory, exported to file formats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File formats that don’t support media data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Manual tracking of what lives where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What you miss: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Transactions: </a:t>
            </a:r>
            <a:r>
              <a:rPr lang="en">
                <a:solidFill>
                  <a:srgbClr val="434343"/>
                </a:solidFill>
              </a:rPr>
              <a:t>Models fail halfway → data stays inconsistent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Concurrency: </a:t>
            </a:r>
            <a:r>
              <a:rPr lang="en">
                <a:solidFill>
                  <a:srgbClr val="434343"/>
                </a:solidFill>
              </a:rPr>
              <a:t>Multiple users → can't work on same data simultaneously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Persistence: </a:t>
            </a:r>
            <a:r>
              <a:rPr lang="en">
                <a:solidFill>
                  <a:srgbClr val="434343"/>
                </a:solidFill>
              </a:rPr>
              <a:t>Work happens in memory → doesn't map to traditional database schemas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OLTP capabilities: </a:t>
            </a:r>
            <a:r>
              <a:rPr lang="en">
                <a:solidFill>
                  <a:srgbClr val="434343"/>
                </a:solidFill>
              </a:rPr>
              <a:t>Built for batch → can't serve user-facing requests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What you get: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Custom code wiring tools together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Cron jobs and Python scripts for every step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Manually handling rate limits, retries, chasing API errors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Wild goose chase when requirements change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/>
              <a:t>What you miss:</a:t>
            </a:r>
            <a:endParaRPr sz="1050"/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Dependency tracking: </a:t>
            </a:r>
            <a:r>
              <a:rPr lang="en" sz="1050">
                <a:solidFill>
                  <a:srgbClr val="434343"/>
                </a:solidFill>
              </a:rPr>
              <a:t>Transforms happen in scripts → hard to trace what depends on what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Low latency/high throughput: </a:t>
            </a:r>
            <a:r>
              <a:rPr lang="en" sz="1050">
                <a:solidFill>
                  <a:srgbClr val="434343"/>
                </a:solidFill>
              </a:rPr>
              <a:t>Hard to parallelize external API calls → poor performance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Failure handling: </a:t>
            </a:r>
            <a:r>
              <a:rPr lang="en" sz="1050">
                <a:solidFill>
                  <a:srgbClr val="434343"/>
                </a:solidFill>
              </a:rPr>
              <a:t>Something fails somewhere → rerun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Operational integrity: </a:t>
            </a:r>
            <a:r>
              <a:rPr lang="en" sz="1050">
                <a:solidFill>
                  <a:srgbClr val="434343"/>
                </a:solidFill>
              </a:rPr>
              <a:t>Inconsistent models for indexing and querying → contaminated index</a:t>
            </a:r>
            <a:endParaRPr sz="1050">
              <a:solidFill>
                <a:srgbClr val="434343"/>
              </a:solidFill>
            </a:endParaRPr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Orchestration ⚙️</a:t>
            </a:r>
            <a:endParaRPr sz="2400"/>
          </a:p>
        </p:txBody>
      </p:sp>
      <p:sp>
        <p:nvSpPr>
          <p:cNvPr id="115" name="Google Shape;115;p19"/>
          <p:cNvSpPr/>
          <p:nvPr/>
        </p:nvSpPr>
        <p:spPr>
          <a:xfrm>
            <a:off x="4572000" y="409650"/>
            <a:ext cx="4338300" cy="4324200"/>
          </a:xfrm>
          <a:prstGeom prst="rect">
            <a:avLst/>
          </a:prstGeom>
          <a:solidFill>
            <a:srgbClr val="F0EDE8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Storage 🗄️ </a:t>
            </a:r>
            <a:endParaRPr sz="2400"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get: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Videos in S3, embeddings in Pinecone, metadata in Postgres…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Data loaded into memory, exported to file formats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File formats that don’t support media data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Manual tracking of what lives where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What you miss: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Transactions: </a:t>
            </a:r>
            <a:r>
              <a:rPr lang="en">
                <a:solidFill>
                  <a:srgbClr val="434343"/>
                </a:solidFill>
              </a:rPr>
              <a:t>Models fail halfway → data stays inconsistent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Concurrency: </a:t>
            </a:r>
            <a:r>
              <a:rPr lang="en">
                <a:solidFill>
                  <a:srgbClr val="434343"/>
                </a:solidFill>
              </a:rPr>
              <a:t>Multiple users → can't work on same data simultaneously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Persistence: </a:t>
            </a:r>
            <a:r>
              <a:rPr lang="en">
                <a:solidFill>
                  <a:srgbClr val="434343"/>
                </a:solidFill>
              </a:rPr>
              <a:t>Work happens in memory → doesn't map to traditional database schemas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OLTP capabilities: </a:t>
            </a:r>
            <a:r>
              <a:rPr lang="en">
                <a:solidFill>
                  <a:srgbClr val="434343"/>
                </a:solidFill>
              </a:rPr>
              <a:t>Built for batch → can't serve user-facing requests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What you get: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Custom code wiring tools together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Cron jobs and Python scripts for every step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Manually handling rate limits, retries, chasing API errors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Wild goose chase when requirements change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/>
              <a:t>What you miss:</a:t>
            </a:r>
            <a:endParaRPr sz="1050"/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Dependency tracking: </a:t>
            </a:r>
            <a:r>
              <a:rPr lang="en" sz="1050">
                <a:solidFill>
                  <a:srgbClr val="434343"/>
                </a:solidFill>
              </a:rPr>
              <a:t>Transforms happen in scripts → hard to trace what depends on what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Low latency/high throughput: </a:t>
            </a:r>
            <a:r>
              <a:rPr lang="en" sz="1050">
                <a:solidFill>
                  <a:srgbClr val="434343"/>
                </a:solidFill>
              </a:rPr>
              <a:t>Hard to parallelize external API calls → poor performance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Failure handling: </a:t>
            </a:r>
            <a:r>
              <a:rPr lang="en" sz="1050">
                <a:solidFill>
                  <a:srgbClr val="434343"/>
                </a:solidFill>
              </a:rPr>
              <a:t>Something fails somewhere → rerun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Operational integrity: </a:t>
            </a:r>
            <a:r>
              <a:rPr lang="en" sz="1050">
                <a:solidFill>
                  <a:srgbClr val="434343"/>
                </a:solidFill>
              </a:rPr>
              <a:t>Inconsistent models for indexing and querying → contaminated index</a:t>
            </a:r>
            <a:endParaRPr sz="1050">
              <a:solidFill>
                <a:srgbClr val="434343"/>
              </a:solidFill>
            </a:endParaRPr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Orchestration ⚙️</a:t>
            </a:r>
            <a:endParaRPr sz="2400"/>
          </a:p>
        </p:txBody>
      </p:sp>
      <p:sp>
        <p:nvSpPr>
          <p:cNvPr id="125" name="Google Shape;125;p20"/>
          <p:cNvSpPr/>
          <p:nvPr/>
        </p:nvSpPr>
        <p:spPr>
          <a:xfrm>
            <a:off x="4682850" y="2541275"/>
            <a:ext cx="4338300" cy="2197500"/>
          </a:xfrm>
          <a:prstGeom prst="rect">
            <a:avLst/>
          </a:prstGeom>
          <a:solidFill>
            <a:srgbClr val="F0EDE8">
              <a:alpha val="9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Storage 🗄️ </a:t>
            </a:r>
            <a:endParaRPr sz="2400"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get: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Videos in S3, embeddings in Pinecone, metadata in Postgres…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Data loaded into memory, exported to file formats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File formats that don’t support media data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ct val="100000"/>
              <a:buChar char="⇢"/>
            </a:pPr>
            <a:r>
              <a:rPr lang="en"/>
              <a:t>Manual tracking of what lives where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What you miss: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Transactions: </a:t>
            </a:r>
            <a:r>
              <a:rPr lang="en">
                <a:solidFill>
                  <a:srgbClr val="434343"/>
                </a:solidFill>
              </a:rPr>
              <a:t>Models fail halfway → data stays inconsistent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Concurrency: </a:t>
            </a:r>
            <a:r>
              <a:rPr lang="en">
                <a:solidFill>
                  <a:srgbClr val="434343"/>
                </a:solidFill>
              </a:rPr>
              <a:t>Multiple users → can't work on same data simultaneously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Persistence: </a:t>
            </a:r>
            <a:r>
              <a:rPr lang="en">
                <a:solidFill>
                  <a:srgbClr val="434343"/>
                </a:solidFill>
              </a:rPr>
              <a:t>Work happens in memory → doesn't map to traditional database schemas</a:t>
            </a:r>
            <a:endParaRPr>
              <a:solidFill>
                <a:srgbClr val="434343"/>
              </a:solidFill>
            </a:endParaRPr>
          </a:p>
          <a:p>
            <a:pPr indent="-297497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CC0000"/>
              </a:buClr>
              <a:buSzPct val="100000"/>
              <a:buChar char="✘"/>
            </a:pPr>
            <a:r>
              <a:rPr b="1" lang="en"/>
              <a:t>OLTP capabilities: </a:t>
            </a:r>
            <a:r>
              <a:rPr lang="en">
                <a:solidFill>
                  <a:srgbClr val="434343"/>
                </a:solidFill>
              </a:rPr>
              <a:t>Built for batch → can't serve user-facing requests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What you get: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Custom code wiring tools together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Cron jobs and Python scripts for every step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Manually handling rate limits, retries, chasing API errors</a:t>
            </a:r>
            <a:endParaRPr sz="1050"/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999999"/>
              </a:buClr>
              <a:buSzPts val="1050"/>
              <a:buChar char="⇢"/>
            </a:pPr>
            <a:r>
              <a:rPr lang="en" sz="1050"/>
              <a:t>Wild goose chase when requirements change</a:t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/>
              <a:t>What you miss:</a:t>
            </a:r>
            <a:endParaRPr sz="1050"/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Dependency tracking: </a:t>
            </a:r>
            <a:r>
              <a:rPr lang="en" sz="1050">
                <a:solidFill>
                  <a:srgbClr val="434343"/>
                </a:solidFill>
              </a:rPr>
              <a:t>Transforms happen in scripts → hard to trace what depends on what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Low latency/high throughput: </a:t>
            </a:r>
            <a:r>
              <a:rPr lang="en" sz="1050">
                <a:solidFill>
                  <a:srgbClr val="434343"/>
                </a:solidFill>
              </a:rPr>
              <a:t>Hard to parallelize external API calls → </a:t>
            </a:r>
            <a:r>
              <a:rPr lang="en" sz="1050">
                <a:solidFill>
                  <a:srgbClr val="434343"/>
                </a:solidFill>
              </a:rPr>
              <a:t>poor </a:t>
            </a:r>
            <a:r>
              <a:rPr lang="en" sz="1050">
                <a:solidFill>
                  <a:srgbClr val="434343"/>
                </a:solidFill>
              </a:rPr>
              <a:t>performance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Failure handling: </a:t>
            </a:r>
            <a:r>
              <a:rPr lang="en" sz="1050">
                <a:solidFill>
                  <a:srgbClr val="434343"/>
                </a:solidFill>
              </a:rPr>
              <a:t>Something fails somewhere → rerun</a:t>
            </a:r>
            <a:endParaRPr sz="1050">
              <a:solidFill>
                <a:srgbClr val="434343"/>
              </a:solidFill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CC0000"/>
              </a:buClr>
              <a:buSzPts val="1050"/>
              <a:buChar char="✘"/>
            </a:pPr>
            <a:r>
              <a:rPr b="1" lang="en" sz="1050"/>
              <a:t>Operational integrity: </a:t>
            </a:r>
            <a:r>
              <a:rPr lang="en" sz="1050">
                <a:solidFill>
                  <a:srgbClr val="434343"/>
                </a:solidFill>
              </a:rPr>
              <a:t>Inconsistent models for indexing and querying → contaminated index</a:t>
            </a:r>
            <a:endParaRPr sz="1050">
              <a:solidFill>
                <a:srgbClr val="434343"/>
              </a:solidFill>
            </a:endParaRPr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1"/>
          <p:cNvSpPr txBox="1"/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Orchestration ⚙️</a:t>
            </a:r>
            <a:endParaRPr sz="2400"/>
          </a:p>
        </p:txBody>
      </p:sp>
      <p:cxnSp>
        <p:nvCxnSpPr>
          <p:cNvPr id="135" name="Google Shape;135;p21"/>
          <p:cNvCxnSpPr/>
          <p:nvPr/>
        </p:nvCxnSpPr>
        <p:spPr>
          <a:xfrm>
            <a:off x="4575425" y="-16000"/>
            <a:ext cx="0" cy="515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